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83"/>
  </p:notesMasterIdLst>
  <p:sldIdLst>
    <p:sldId id="307" r:id="rId2"/>
    <p:sldId id="256" r:id="rId3"/>
    <p:sldId id="285" r:id="rId4"/>
    <p:sldId id="259" r:id="rId5"/>
    <p:sldId id="286" r:id="rId6"/>
    <p:sldId id="287" r:id="rId7"/>
    <p:sldId id="291" r:id="rId8"/>
    <p:sldId id="289" r:id="rId9"/>
    <p:sldId id="290" r:id="rId10"/>
    <p:sldId id="292" r:id="rId11"/>
    <p:sldId id="293" r:id="rId12"/>
    <p:sldId id="294" r:id="rId13"/>
    <p:sldId id="295" r:id="rId14"/>
    <p:sldId id="296" r:id="rId15"/>
    <p:sldId id="298" r:id="rId16"/>
    <p:sldId id="300" r:id="rId17"/>
    <p:sldId id="301" r:id="rId18"/>
    <p:sldId id="302" r:id="rId19"/>
    <p:sldId id="306" r:id="rId20"/>
    <p:sldId id="303" r:id="rId21"/>
    <p:sldId id="304" r:id="rId22"/>
    <p:sldId id="305" r:id="rId23"/>
    <p:sldId id="308" r:id="rId24"/>
    <p:sldId id="309" r:id="rId25"/>
    <p:sldId id="312" r:id="rId26"/>
    <p:sldId id="314" r:id="rId27"/>
    <p:sldId id="313" r:id="rId28"/>
    <p:sldId id="315" r:id="rId29"/>
    <p:sldId id="316" r:id="rId30"/>
    <p:sldId id="317" r:id="rId31"/>
    <p:sldId id="318" r:id="rId32"/>
    <p:sldId id="319" r:id="rId33"/>
    <p:sldId id="320" r:id="rId34"/>
    <p:sldId id="340" r:id="rId35"/>
    <p:sldId id="321" r:id="rId36"/>
    <p:sldId id="339" r:id="rId37"/>
    <p:sldId id="322" r:id="rId38"/>
    <p:sldId id="324" r:id="rId39"/>
    <p:sldId id="327" r:id="rId40"/>
    <p:sldId id="330" r:id="rId41"/>
    <p:sldId id="331" r:id="rId42"/>
    <p:sldId id="326" r:id="rId43"/>
    <p:sldId id="325" r:id="rId44"/>
    <p:sldId id="332" r:id="rId45"/>
    <p:sldId id="328" r:id="rId46"/>
    <p:sldId id="329" r:id="rId47"/>
    <p:sldId id="333" r:id="rId48"/>
    <p:sldId id="334" r:id="rId49"/>
    <p:sldId id="335" r:id="rId50"/>
    <p:sldId id="341" r:id="rId51"/>
    <p:sldId id="336" r:id="rId52"/>
    <p:sldId id="337" r:id="rId53"/>
    <p:sldId id="338" r:id="rId54"/>
    <p:sldId id="257" r:id="rId55"/>
    <p:sldId id="258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99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79" r:id="rId77"/>
    <p:sldId id="280" r:id="rId78"/>
    <p:sldId id="281" r:id="rId79"/>
    <p:sldId id="282" r:id="rId80"/>
    <p:sldId id="283" r:id="rId81"/>
    <p:sldId id="284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2231"/>
    <a:srgbClr val="CC193E"/>
    <a:srgbClr val="FB4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5F0F68-2404-49DC-8F32-0B11385BBA11}">
  <a:tblStyle styleId="{CA5F0F68-2404-49DC-8F32-0B11385BB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9"/>
    <p:restoredTop sz="94711"/>
  </p:normalViewPr>
  <p:slideViewPr>
    <p:cSldViewPr snapToGrid="0" snapToObjects="1" showGuides="1">
      <p:cViewPr varScale="1">
        <p:scale>
          <a:sx n="174" d="100"/>
          <a:sy n="174" d="100"/>
        </p:scale>
        <p:origin x="5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1T11:37:28.365" idx="1">
    <p:pos x="3432" y="445"/>
    <p:text>Dire che è stato possibile effettuare il confronto solamente con un range di date ristretto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</dgm:pt>
    <dgm:pt modelId="{406461F9-3F54-4747-B704-546E7120CD7A}" type="pres">
      <dgm:prSet presAssocID="{A2E5E3C8-ED46-8E40-97CF-63604A6DDAA0}" presName="sibTrans" presStyleLbl="sibTrans2D1" presStyleIdx="0" presStyleCnt="3"/>
      <dgm:spPr/>
    </dgm:pt>
    <dgm:pt modelId="{54F34D39-E321-4546-9317-0D07BB0EC25A}" type="pres">
      <dgm:prSet presAssocID="{A2E5E3C8-ED46-8E40-97CF-63604A6DDAA0}" presName="connectorText" presStyleLbl="sibTrans2D1" presStyleIdx="0" presStyleCnt="3"/>
      <dgm:spPr/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</dgm:pt>
    <dgm:pt modelId="{8BFAAC26-24F8-DC4E-A68D-A58E4EFFF979}" type="pres">
      <dgm:prSet presAssocID="{80868BE1-8C8A-4D47-9364-357EC8CE8F3F}" presName="sibTrans" presStyleLbl="sibTrans2D1" presStyleIdx="1" presStyleCnt="3"/>
      <dgm:spPr/>
    </dgm:pt>
    <dgm:pt modelId="{57FBFDB4-3F9A-094F-B4D4-19E14FC5A5DB}" type="pres">
      <dgm:prSet presAssocID="{80868BE1-8C8A-4D47-9364-357EC8CE8F3F}" presName="connectorText" presStyleLbl="sibTrans2D1" presStyleIdx="1" presStyleCnt="3"/>
      <dgm:spPr/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</dgm:pt>
    <dgm:pt modelId="{1286629B-93AE-2149-9B33-CA1EF161125B}" type="pres">
      <dgm:prSet presAssocID="{58BA9C22-C8E2-EA41-907E-43C1B32B98C2}" presName="sibTrans" presStyleLbl="sibTrans2D1" presStyleIdx="2" presStyleCnt="3"/>
      <dgm:spPr/>
    </dgm:pt>
    <dgm:pt modelId="{2164696C-0A7C-9944-A08B-7D453342EAF7}" type="pres">
      <dgm:prSet presAssocID="{58BA9C22-C8E2-EA41-907E-43C1B32B98C2}" presName="connectorText" presStyleLbl="sibTrans2D1" presStyleIdx="2" presStyleCnt="3"/>
      <dgm:spPr/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</dgm:pt>
  </dgm:ptLst>
  <dgm:cxnLst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682AF-4B23-CB45-B983-0C8DB6506EE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</dgm:pt>
    <dgm:pt modelId="{D4EB90F9-41B0-004F-B9E3-1F8CE593CE97}">
      <dgm:prSet phldrT="[Text]"/>
      <dgm:spPr/>
      <dgm:t>
        <a:bodyPr/>
        <a:lstStyle/>
        <a:p>
          <a:r>
            <a:rPr lang="en-US" dirty="0" err="1"/>
            <a:t>Scelta</a:t>
          </a:r>
          <a:r>
            <a:rPr lang="en-US" dirty="0"/>
            <a:t> </a:t>
          </a:r>
          <a:r>
            <a:rPr lang="en-US" dirty="0" err="1"/>
            <a:t>Numero</a:t>
          </a:r>
          <a:r>
            <a:rPr lang="en-US" dirty="0"/>
            <a:t> di Cluster</a:t>
          </a:r>
        </a:p>
      </dgm:t>
    </dgm:pt>
    <dgm:pt modelId="{37806BBA-BA16-1C44-B89E-423AB9084939}" type="parTrans" cxnId="{E8B68B55-4549-FC4E-9FB1-F4C6C2BD92E1}">
      <dgm:prSet/>
      <dgm:spPr/>
      <dgm:t>
        <a:bodyPr/>
        <a:lstStyle/>
        <a:p>
          <a:endParaRPr lang="en-US"/>
        </a:p>
      </dgm:t>
    </dgm:pt>
    <dgm:pt modelId="{2FF2857F-AB2B-7747-A578-320F89667B61}" type="sibTrans" cxnId="{E8B68B55-4549-FC4E-9FB1-F4C6C2BD92E1}">
      <dgm:prSet/>
      <dgm:spPr/>
      <dgm:t>
        <a:bodyPr/>
        <a:lstStyle/>
        <a:p>
          <a:endParaRPr lang="en-US"/>
        </a:p>
      </dgm:t>
    </dgm:pt>
    <dgm:pt modelId="{C0257C34-1990-A545-B418-53B8976812A0}">
      <dgm:prSet phldrT="[Text]"/>
      <dgm:spPr/>
      <dgm:t>
        <a:bodyPr/>
        <a:lstStyle/>
        <a:p>
          <a:r>
            <a:rPr lang="en-US" dirty="0" err="1"/>
            <a:t>Esecuzione</a:t>
          </a:r>
          <a:r>
            <a:rPr lang="en-US" dirty="0"/>
            <a:t> Clustering</a:t>
          </a:r>
        </a:p>
      </dgm:t>
    </dgm:pt>
    <dgm:pt modelId="{FD18E4F6-1651-8640-BC14-E5C7ABEA6C5C}" type="parTrans" cxnId="{F1A47CFC-748A-444E-B48F-D798D6BAB797}">
      <dgm:prSet/>
      <dgm:spPr/>
      <dgm:t>
        <a:bodyPr/>
        <a:lstStyle/>
        <a:p>
          <a:endParaRPr lang="en-US"/>
        </a:p>
      </dgm:t>
    </dgm:pt>
    <dgm:pt modelId="{C806B2AC-704A-EF42-A34B-4A5B2C0D7F7A}" type="sibTrans" cxnId="{F1A47CFC-748A-444E-B48F-D798D6BAB797}">
      <dgm:prSet/>
      <dgm:spPr/>
      <dgm:t>
        <a:bodyPr/>
        <a:lstStyle/>
        <a:p>
          <a:endParaRPr lang="en-US"/>
        </a:p>
      </dgm:t>
    </dgm:pt>
    <dgm:pt modelId="{83D66A3D-1050-CC49-9770-5EAC56D5D4E2}">
      <dgm:prSet phldrT="[Text]"/>
      <dgm:spPr/>
      <dgm:t>
        <a:bodyPr/>
        <a:lstStyle/>
        <a:p>
          <a:r>
            <a:rPr lang="en-US" dirty="0" err="1"/>
            <a:t>Creazione</a:t>
          </a:r>
          <a:r>
            <a:rPr lang="en-US" dirty="0"/>
            <a:t> </a:t>
          </a:r>
          <a:r>
            <a:rPr lang="en-US" dirty="0" err="1"/>
            <a:t>nuove</a:t>
          </a:r>
          <a:r>
            <a:rPr lang="en-US" dirty="0"/>
            <a:t> </a:t>
          </a:r>
          <a:r>
            <a:rPr lang="en-US" dirty="0" err="1"/>
            <a:t>serie</a:t>
          </a:r>
          <a:r>
            <a:rPr lang="en-US" dirty="0"/>
            <a:t> </a:t>
          </a:r>
          <a:r>
            <a:rPr lang="en-US" dirty="0" err="1"/>
            <a:t>storiche</a:t>
          </a:r>
          <a:endParaRPr lang="en-US" dirty="0"/>
        </a:p>
      </dgm:t>
    </dgm:pt>
    <dgm:pt modelId="{781089E5-A568-9644-BC86-1CBF4AB80010}" type="parTrans" cxnId="{F28D50CA-CE63-814F-A7CC-628D7BE50652}">
      <dgm:prSet/>
      <dgm:spPr/>
      <dgm:t>
        <a:bodyPr/>
        <a:lstStyle/>
        <a:p>
          <a:endParaRPr lang="en-US"/>
        </a:p>
      </dgm:t>
    </dgm:pt>
    <dgm:pt modelId="{0F7470AF-5D4A-3246-A5F4-3926B9855151}" type="sibTrans" cxnId="{F28D50CA-CE63-814F-A7CC-628D7BE50652}">
      <dgm:prSet/>
      <dgm:spPr/>
      <dgm:t>
        <a:bodyPr/>
        <a:lstStyle/>
        <a:p>
          <a:endParaRPr lang="en-US"/>
        </a:p>
      </dgm:t>
    </dgm:pt>
    <dgm:pt modelId="{A0CED3AE-B808-3C45-A1B8-7AC4B65033DF}" type="pres">
      <dgm:prSet presAssocID="{A5A682AF-4B23-CB45-B983-0C8DB6506EE2}" presName="outerComposite" presStyleCnt="0">
        <dgm:presLayoutVars>
          <dgm:chMax val="5"/>
          <dgm:dir/>
          <dgm:resizeHandles val="exact"/>
        </dgm:presLayoutVars>
      </dgm:prSet>
      <dgm:spPr/>
    </dgm:pt>
    <dgm:pt modelId="{E41FD2FB-0DE5-654E-B009-0CF95C0335E6}" type="pres">
      <dgm:prSet presAssocID="{A5A682AF-4B23-CB45-B983-0C8DB6506EE2}" presName="dummyMaxCanvas" presStyleCnt="0">
        <dgm:presLayoutVars/>
      </dgm:prSet>
      <dgm:spPr/>
    </dgm:pt>
    <dgm:pt modelId="{98F1A745-5494-F541-B948-E54E91504907}" type="pres">
      <dgm:prSet presAssocID="{A5A682AF-4B23-CB45-B983-0C8DB6506EE2}" presName="ThreeNodes_1" presStyleLbl="node1" presStyleIdx="0" presStyleCnt="3" custLinFactNeighborY="931">
        <dgm:presLayoutVars>
          <dgm:bulletEnabled val="1"/>
        </dgm:presLayoutVars>
      </dgm:prSet>
      <dgm:spPr/>
    </dgm:pt>
    <dgm:pt modelId="{7A665937-7C95-2842-B044-A131294EC4B2}" type="pres">
      <dgm:prSet presAssocID="{A5A682AF-4B23-CB45-B983-0C8DB6506EE2}" presName="ThreeNodes_2" presStyleLbl="node1" presStyleIdx="1" presStyleCnt="3">
        <dgm:presLayoutVars>
          <dgm:bulletEnabled val="1"/>
        </dgm:presLayoutVars>
      </dgm:prSet>
      <dgm:spPr/>
    </dgm:pt>
    <dgm:pt modelId="{FD0BC8C4-6C4A-E040-A5CC-EAAA71841132}" type="pres">
      <dgm:prSet presAssocID="{A5A682AF-4B23-CB45-B983-0C8DB6506EE2}" presName="ThreeNodes_3" presStyleLbl="node1" presStyleIdx="2" presStyleCnt="3">
        <dgm:presLayoutVars>
          <dgm:bulletEnabled val="1"/>
        </dgm:presLayoutVars>
      </dgm:prSet>
      <dgm:spPr/>
    </dgm:pt>
    <dgm:pt modelId="{0B97DD19-CB2B-8B44-8A8C-183293405F2D}" type="pres">
      <dgm:prSet presAssocID="{A5A682AF-4B23-CB45-B983-0C8DB6506EE2}" presName="ThreeConn_1-2" presStyleLbl="fgAccFollowNode1" presStyleIdx="0" presStyleCnt="2">
        <dgm:presLayoutVars>
          <dgm:bulletEnabled val="1"/>
        </dgm:presLayoutVars>
      </dgm:prSet>
      <dgm:spPr/>
    </dgm:pt>
    <dgm:pt modelId="{58765C28-8E42-E846-9972-671C768F9EE0}" type="pres">
      <dgm:prSet presAssocID="{A5A682AF-4B23-CB45-B983-0C8DB6506EE2}" presName="ThreeConn_2-3" presStyleLbl="fgAccFollowNode1" presStyleIdx="1" presStyleCnt="2">
        <dgm:presLayoutVars>
          <dgm:bulletEnabled val="1"/>
        </dgm:presLayoutVars>
      </dgm:prSet>
      <dgm:spPr/>
    </dgm:pt>
    <dgm:pt modelId="{82BAF78F-1D55-E84E-92F2-EA224C69E8F0}" type="pres">
      <dgm:prSet presAssocID="{A5A682AF-4B23-CB45-B983-0C8DB6506EE2}" presName="ThreeNodes_1_text" presStyleLbl="node1" presStyleIdx="2" presStyleCnt="3">
        <dgm:presLayoutVars>
          <dgm:bulletEnabled val="1"/>
        </dgm:presLayoutVars>
      </dgm:prSet>
      <dgm:spPr/>
    </dgm:pt>
    <dgm:pt modelId="{C6B5A93B-62B6-4F46-A402-64462A611D28}" type="pres">
      <dgm:prSet presAssocID="{A5A682AF-4B23-CB45-B983-0C8DB6506EE2}" presName="ThreeNodes_2_text" presStyleLbl="node1" presStyleIdx="2" presStyleCnt="3">
        <dgm:presLayoutVars>
          <dgm:bulletEnabled val="1"/>
        </dgm:presLayoutVars>
      </dgm:prSet>
      <dgm:spPr/>
    </dgm:pt>
    <dgm:pt modelId="{34F3319E-5FF0-9645-85EC-A407B1D4C562}" type="pres">
      <dgm:prSet presAssocID="{A5A682AF-4B23-CB45-B983-0C8DB6506EE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B7AA705-6F55-3544-8F5F-87F85CF96CB3}" type="presOf" srcId="{C0257C34-1990-A545-B418-53B8976812A0}" destId="{C6B5A93B-62B6-4F46-A402-64462A611D28}" srcOrd="1" destOrd="0" presId="urn:microsoft.com/office/officeart/2005/8/layout/vProcess5"/>
    <dgm:cxn modelId="{C9C44C2B-70B4-734E-84D1-5BA867D707B8}" type="presOf" srcId="{C806B2AC-704A-EF42-A34B-4A5B2C0D7F7A}" destId="{58765C28-8E42-E846-9972-671C768F9EE0}" srcOrd="0" destOrd="0" presId="urn:microsoft.com/office/officeart/2005/8/layout/vProcess5"/>
    <dgm:cxn modelId="{0C24463C-7276-CE49-B5D5-7847DD235EB0}" type="presOf" srcId="{D4EB90F9-41B0-004F-B9E3-1F8CE593CE97}" destId="{82BAF78F-1D55-E84E-92F2-EA224C69E8F0}" srcOrd="1" destOrd="0" presId="urn:microsoft.com/office/officeart/2005/8/layout/vProcess5"/>
    <dgm:cxn modelId="{E8B68B55-4549-FC4E-9FB1-F4C6C2BD92E1}" srcId="{A5A682AF-4B23-CB45-B983-0C8DB6506EE2}" destId="{D4EB90F9-41B0-004F-B9E3-1F8CE593CE97}" srcOrd="0" destOrd="0" parTransId="{37806BBA-BA16-1C44-B89E-423AB9084939}" sibTransId="{2FF2857F-AB2B-7747-A578-320F89667B61}"/>
    <dgm:cxn modelId="{5DF1455E-E4F3-004E-915A-F34150F491AE}" type="presOf" srcId="{83D66A3D-1050-CC49-9770-5EAC56D5D4E2}" destId="{FD0BC8C4-6C4A-E040-A5CC-EAAA71841132}" srcOrd="0" destOrd="0" presId="urn:microsoft.com/office/officeart/2005/8/layout/vProcess5"/>
    <dgm:cxn modelId="{F28D50CA-CE63-814F-A7CC-628D7BE50652}" srcId="{A5A682AF-4B23-CB45-B983-0C8DB6506EE2}" destId="{83D66A3D-1050-CC49-9770-5EAC56D5D4E2}" srcOrd="2" destOrd="0" parTransId="{781089E5-A568-9644-BC86-1CBF4AB80010}" sibTransId="{0F7470AF-5D4A-3246-A5F4-3926B9855151}"/>
    <dgm:cxn modelId="{A716F2D8-22E7-A749-8E2C-CE509799FCBB}" type="presOf" srcId="{83D66A3D-1050-CC49-9770-5EAC56D5D4E2}" destId="{34F3319E-5FF0-9645-85EC-A407B1D4C562}" srcOrd="1" destOrd="0" presId="urn:microsoft.com/office/officeart/2005/8/layout/vProcess5"/>
    <dgm:cxn modelId="{4E686CDE-F433-5046-BC0C-4F2585987093}" type="presOf" srcId="{2FF2857F-AB2B-7747-A578-320F89667B61}" destId="{0B97DD19-CB2B-8B44-8A8C-183293405F2D}" srcOrd="0" destOrd="0" presId="urn:microsoft.com/office/officeart/2005/8/layout/vProcess5"/>
    <dgm:cxn modelId="{45CC77E0-6D61-234B-AD64-3CE6D4229EFB}" type="presOf" srcId="{D4EB90F9-41B0-004F-B9E3-1F8CE593CE97}" destId="{98F1A745-5494-F541-B948-E54E91504907}" srcOrd="0" destOrd="0" presId="urn:microsoft.com/office/officeart/2005/8/layout/vProcess5"/>
    <dgm:cxn modelId="{B3F17EF3-EFBA-1E4D-9C01-0135F4C86FD8}" type="presOf" srcId="{C0257C34-1990-A545-B418-53B8976812A0}" destId="{7A665937-7C95-2842-B044-A131294EC4B2}" srcOrd="0" destOrd="0" presId="urn:microsoft.com/office/officeart/2005/8/layout/vProcess5"/>
    <dgm:cxn modelId="{F1A47CFC-748A-444E-B48F-D798D6BAB797}" srcId="{A5A682AF-4B23-CB45-B983-0C8DB6506EE2}" destId="{C0257C34-1990-A545-B418-53B8976812A0}" srcOrd="1" destOrd="0" parTransId="{FD18E4F6-1651-8640-BC14-E5C7ABEA6C5C}" sibTransId="{C806B2AC-704A-EF42-A34B-4A5B2C0D7F7A}"/>
    <dgm:cxn modelId="{B67C4FFD-30D5-F348-8280-9C43A94B46D6}" type="presOf" srcId="{A5A682AF-4B23-CB45-B983-0C8DB6506EE2}" destId="{A0CED3AE-B808-3C45-A1B8-7AC4B65033DF}" srcOrd="0" destOrd="0" presId="urn:microsoft.com/office/officeart/2005/8/layout/vProcess5"/>
    <dgm:cxn modelId="{26017CEC-A06B-694F-8BE4-91B4AAEA9131}" type="presParOf" srcId="{A0CED3AE-B808-3C45-A1B8-7AC4B65033DF}" destId="{E41FD2FB-0DE5-654E-B009-0CF95C0335E6}" srcOrd="0" destOrd="0" presId="urn:microsoft.com/office/officeart/2005/8/layout/vProcess5"/>
    <dgm:cxn modelId="{648A33B3-4132-D943-A49D-D9A71E200FEA}" type="presParOf" srcId="{A0CED3AE-B808-3C45-A1B8-7AC4B65033DF}" destId="{98F1A745-5494-F541-B948-E54E91504907}" srcOrd="1" destOrd="0" presId="urn:microsoft.com/office/officeart/2005/8/layout/vProcess5"/>
    <dgm:cxn modelId="{71D00BFC-F9F6-DE44-9C75-3C1A2456E04D}" type="presParOf" srcId="{A0CED3AE-B808-3C45-A1B8-7AC4B65033DF}" destId="{7A665937-7C95-2842-B044-A131294EC4B2}" srcOrd="2" destOrd="0" presId="urn:microsoft.com/office/officeart/2005/8/layout/vProcess5"/>
    <dgm:cxn modelId="{1CCAC54D-D438-A04A-B17B-E8A5BDD649DC}" type="presParOf" srcId="{A0CED3AE-B808-3C45-A1B8-7AC4B65033DF}" destId="{FD0BC8C4-6C4A-E040-A5CC-EAAA71841132}" srcOrd="3" destOrd="0" presId="urn:microsoft.com/office/officeart/2005/8/layout/vProcess5"/>
    <dgm:cxn modelId="{6800DD27-5CB2-A44D-AEE6-08AB6892E958}" type="presParOf" srcId="{A0CED3AE-B808-3C45-A1B8-7AC4B65033DF}" destId="{0B97DD19-CB2B-8B44-8A8C-183293405F2D}" srcOrd="4" destOrd="0" presId="urn:microsoft.com/office/officeart/2005/8/layout/vProcess5"/>
    <dgm:cxn modelId="{0ADFED2A-30A5-A14A-92BB-D71FE23FACD2}" type="presParOf" srcId="{A0CED3AE-B808-3C45-A1B8-7AC4B65033DF}" destId="{58765C28-8E42-E846-9972-671C768F9EE0}" srcOrd="5" destOrd="0" presId="urn:microsoft.com/office/officeart/2005/8/layout/vProcess5"/>
    <dgm:cxn modelId="{7F86DC2A-7A9C-CB49-9366-6E284B18DDDD}" type="presParOf" srcId="{A0CED3AE-B808-3C45-A1B8-7AC4B65033DF}" destId="{82BAF78F-1D55-E84E-92F2-EA224C69E8F0}" srcOrd="6" destOrd="0" presId="urn:microsoft.com/office/officeart/2005/8/layout/vProcess5"/>
    <dgm:cxn modelId="{5B023447-0F52-3644-BDC7-DEFBF6CD97A5}" type="presParOf" srcId="{A0CED3AE-B808-3C45-A1B8-7AC4B65033DF}" destId="{C6B5A93B-62B6-4F46-A402-64462A611D28}" srcOrd="7" destOrd="0" presId="urn:microsoft.com/office/officeart/2005/8/layout/vProcess5"/>
    <dgm:cxn modelId="{96AAD870-6235-C642-89A8-9A5DFDACA36B}" type="presParOf" srcId="{A0CED3AE-B808-3C45-A1B8-7AC4B65033DF}" destId="{34F3319E-5FF0-9645-85EC-A407B1D4C5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</dgm:pt>
    <dgm:pt modelId="{406461F9-3F54-4747-B704-546E7120CD7A}" type="pres">
      <dgm:prSet presAssocID="{A2E5E3C8-ED46-8E40-97CF-63604A6DDAA0}" presName="sibTrans" presStyleLbl="sibTrans2D1" presStyleIdx="0" presStyleCnt="3"/>
      <dgm:spPr/>
    </dgm:pt>
    <dgm:pt modelId="{54F34D39-E321-4546-9317-0D07BB0EC25A}" type="pres">
      <dgm:prSet presAssocID="{A2E5E3C8-ED46-8E40-97CF-63604A6DDAA0}" presName="connectorText" presStyleLbl="sibTrans2D1" presStyleIdx="0" presStyleCnt="3"/>
      <dgm:spPr/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</dgm:pt>
    <dgm:pt modelId="{8BFAAC26-24F8-DC4E-A68D-A58E4EFFF979}" type="pres">
      <dgm:prSet presAssocID="{80868BE1-8C8A-4D47-9364-357EC8CE8F3F}" presName="sibTrans" presStyleLbl="sibTrans2D1" presStyleIdx="1" presStyleCnt="3"/>
      <dgm:spPr/>
    </dgm:pt>
    <dgm:pt modelId="{57FBFDB4-3F9A-094F-B4D4-19E14FC5A5DB}" type="pres">
      <dgm:prSet presAssocID="{80868BE1-8C8A-4D47-9364-357EC8CE8F3F}" presName="connectorText" presStyleLbl="sibTrans2D1" presStyleIdx="1" presStyleCnt="3"/>
      <dgm:spPr/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</dgm:pt>
    <dgm:pt modelId="{1286629B-93AE-2149-9B33-CA1EF161125B}" type="pres">
      <dgm:prSet presAssocID="{58BA9C22-C8E2-EA41-907E-43C1B32B98C2}" presName="sibTrans" presStyleLbl="sibTrans2D1" presStyleIdx="2" presStyleCnt="3"/>
      <dgm:spPr/>
    </dgm:pt>
    <dgm:pt modelId="{2164696C-0A7C-9944-A08B-7D453342EAF7}" type="pres">
      <dgm:prSet presAssocID="{58BA9C22-C8E2-EA41-907E-43C1B32B98C2}" presName="connectorText" presStyleLbl="sibTrans2D1" presStyleIdx="2" presStyleCnt="3"/>
      <dgm:spPr/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</dgm:pt>
  </dgm:ptLst>
  <dgm:cxnLst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1A745-5494-F541-B948-E54E91504907}">
      <dsp:nvSpPr>
        <dsp:cNvPr id="0" name=""/>
        <dsp:cNvSpPr/>
      </dsp:nvSpPr>
      <dsp:spPr>
        <a:xfrm>
          <a:off x="0" y="9624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Scelta</a:t>
          </a:r>
          <a:r>
            <a:rPr lang="en-US" sz="2800" kern="1200" dirty="0"/>
            <a:t> </a:t>
          </a:r>
          <a:r>
            <a:rPr lang="en-US" sz="2800" kern="1200" dirty="0" err="1"/>
            <a:t>Numero</a:t>
          </a:r>
          <a:r>
            <a:rPr lang="en-US" sz="2800" kern="1200" dirty="0"/>
            <a:t> di Cluster</a:t>
          </a:r>
        </a:p>
      </dsp:txBody>
      <dsp:txXfrm>
        <a:off x="30280" y="39904"/>
        <a:ext cx="5130970" cy="973271"/>
      </dsp:txXfrm>
    </dsp:sp>
    <dsp:sp modelId="{7A665937-7C95-2842-B044-A131294EC4B2}">
      <dsp:nvSpPr>
        <dsp:cNvPr id="0" name=""/>
        <dsp:cNvSpPr/>
      </dsp:nvSpPr>
      <dsp:spPr>
        <a:xfrm>
          <a:off x="551166" y="1206136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3359558"/>
            <a:satOff val="945"/>
            <a:lumOff val="-1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Esecuzione</a:t>
          </a:r>
          <a:r>
            <a:rPr lang="en-US" sz="2800" kern="1200" dirty="0"/>
            <a:t> Clustering</a:t>
          </a:r>
        </a:p>
      </dsp:txBody>
      <dsp:txXfrm>
        <a:off x="581446" y="1236416"/>
        <a:ext cx="4962837" cy="973271"/>
      </dsp:txXfrm>
    </dsp:sp>
    <dsp:sp modelId="{FD0BC8C4-6C4A-E040-A5CC-EAAA71841132}">
      <dsp:nvSpPr>
        <dsp:cNvPr id="0" name=""/>
        <dsp:cNvSpPr/>
      </dsp:nvSpPr>
      <dsp:spPr>
        <a:xfrm>
          <a:off x="1102333" y="2412272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Creazione</a:t>
          </a:r>
          <a:r>
            <a:rPr lang="en-US" sz="2800" kern="1200" dirty="0"/>
            <a:t> </a:t>
          </a:r>
          <a:r>
            <a:rPr lang="en-US" sz="2800" kern="1200" dirty="0" err="1"/>
            <a:t>nuove</a:t>
          </a:r>
          <a:r>
            <a:rPr lang="en-US" sz="2800" kern="1200" dirty="0"/>
            <a:t> </a:t>
          </a:r>
          <a:r>
            <a:rPr lang="en-US" sz="2800" kern="1200" dirty="0" err="1"/>
            <a:t>serie</a:t>
          </a:r>
          <a:r>
            <a:rPr lang="en-US" sz="2800" kern="1200" dirty="0"/>
            <a:t> </a:t>
          </a:r>
          <a:r>
            <a:rPr lang="en-US" sz="2800" kern="1200" dirty="0" err="1"/>
            <a:t>storiche</a:t>
          </a:r>
          <a:endParaRPr lang="en-US" sz="2800" kern="1200" dirty="0"/>
        </a:p>
      </dsp:txBody>
      <dsp:txXfrm>
        <a:off x="1132613" y="2442552"/>
        <a:ext cx="4962837" cy="973271"/>
      </dsp:txXfrm>
    </dsp:sp>
    <dsp:sp modelId="{0B97DD19-CB2B-8B44-8A8C-183293405F2D}">
      <dsp:nvSpPr>
        <dsp:cNvPr id="0" name=""/>
        <dsp:cNvSpPr/>
      </dsp:nvSpPr>
      <dsp:spPr>
        <a:xfrm>
          <a:off x="5574564" y="783988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725762" y="783988"/>
        <a:ext cx="369594" cy="505672"/>
      </dsp:txXfrm>
    </dsp:sp>
    <dsp:sp modelId="{58765C28-8E42-E846-9972-671C768F9EE0}">
      <dsp:nvSpPr>
        <dsp:cNvPr id="0" name=""/>
        <dsp:cNvSpPr/>
      </dsp:nvSpPr>
      <dsp:spPr>
        <a:xfrm>
          <a:off x="6125731" y="1983232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835093"/>
            <a:satOff val="-21527"/>
            <a:lumOff val="-553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6276929" y="1983232"/>
        <a:ext cx="369594" cy="505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2D5F82B-C4EB-1744-BF64-A1793B406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E98425-77EB-AB41-A7B1-7B8FAB90EA60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70F763D-901E-5D44-B018-F7B3AD26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7A1071E-63AC-1247-99D2-34C2A9EE7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5926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94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897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515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113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256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736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44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549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661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6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475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7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30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25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8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316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76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29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91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0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9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06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271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988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6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348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76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32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459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0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76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330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65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931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84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53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68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43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4153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7838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0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8369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932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94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757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8258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613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844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5351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68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2292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1_Image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191718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463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EBA27E-F437-3740-99C6-F9DEF94DC7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2BCB4-D7CF-6741-BF8C-AA6F62B776D9}" type="datetime1">
              <a:rPr lang="it-IT" altLang="it-IT"/>
              <a:pPr>
                <a:defRPr/>
              </a:pPr>
              <a:t>22/03/18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F21F9C-D9EF-F640-A399-A5E370BD6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852AC6-51D8-9742-B306-F4B482CF81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C4D0E81-C743-F541-9CBB-E45F376EF31B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001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261050" y="10581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▸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  <a:endParaRPr sz="9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Char char="▪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844425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308498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8444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32172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55901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45780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3" r:id="rId11"/>
    <p:sldLayoutId id="2147483658" r:id="rId12"/>
    <p:sldLayoutId id="2147483659" r:id="rId13"/>
    <p:sldLayoutId id="2147483660" r:id="rId14"/>
    <p:sldLayoutId id="2147483662" r:id="rId1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5ed75ccf_0141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fidele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Titillium+Web:400,400italic,700,700italic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BFC083A8-39E0-B745-A94D-142B7CA8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57175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grpSp>
        <p:nvGrpSpPr>
          <p:cNvPr id="4101" name="Group 17">
            <a:extLst>
              <a:ext uri="{FF2B5EF4-FFF2-40B4-BE49-F238E27FC236}">
                <a16:creationId xmlns:a16="http://schemas.microsoft.com/office/drawing/2014/main" id="{C958402A-34A1-DA47-93AE-7C4F8447007A}"/>
              </a:ext>
            </a:extLst>
          </p:cNvPr>
          <p:cNvGrpSpPr>
            <a:grpSpLocks/>
          </p:cNvGrpSpPr>
          <p:nvPr/>
        </p:nvGrpSpPr>
        <p:grpSpPr bwMode="auto">
          <a:xfrm>
            <a:off x="0" y="2069307"/>
            <a:ext cx="9142413" cy="3074194"/>
            <a:chOff x="0" y="1738"/>
            <a:chExt cx="5760" cy="2582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F8A08866-754B-4F4B-A352-E2F72E777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3" descr="logo +marchio">
              <a:extLst>
                <a:ext uri="{FF2B5EF4-FFF2-40B4-BE49-F238E27FC236}">
                  <a16:creationId xmlns:a16="http://schemas.microsoft.com/office/drawing/2014/main" id="{AEEAAA76-A386-754A-9F9E-62DA3333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160"/>
              <a:ext cx="4230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6" descr="fascia">
              <a:extLst>
                <a:ext uri="{FF2B5EF4-FFF2-40B4-BE49-F238E27FC236}">
                  <a16:creationId xmlns:a16="http://schemas.microsoft.com/office/drawing/2014/main" id="{3AE91EBB-05E0-9840-A4BD-9D178F64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Text Box 18">
            <a:extLst>
              <a:ext uri="{FF2B5EF4-FFF2-40B4-BE49-F238E27FC236}">
                <a16:creationId xmlns:a16="http://schemas.microsoft.com/office/drawing/2014/main" id="{858BB402-18CF-3C4F-B8AB-7A472B79E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6" y="2125266"/>
            <a:ext cx="184731" cy="253916"/>
          </a:xfrm>
          <a:prstGeom prst="rect">
            <a:avLst/>
          </a:prstGeom>
          <a:solidFill>
            <a:srgbClr val="822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it-IT" altLang="it-IT" sz="1050">
              <a:latin typeface="Sapienza-RegularSC" pitchFamily="50" charset="0"/>
              <a:ea typeface="ＭＳ Ｐゴシック" pitchFamily="1" charset="-128"/>
            </a:endParaRPr>
          </a:p>
        </p:txBody>
      </p:sp>
      <p:pic>
        <p:nvPicPr>
          <p:cNvPr id="4103" name="Picture 24" descr="Immagine23">
            <a:extLst>
              <a:ext uri="{FF2B5EF4-FFF2-40B4-BE49-F238E27FC236}">
                <a16:creationId xmlns:a16="http://schemas.microsoft.com/office/drawing/2014/main" id="{8934259B-A978-C04D-89CA-9CEF960C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4" y="2252224"/>
            <a:ext cx="1568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hape 66">
            <a:extLst>
              <a:ext uri="{FF2B5EF4-FFF2-40B4-BE49-F238E27FC236}">
                <a16:creationId xmlns:a16="http://schemas.microsoft.com/office/drawing/2014/main" id="{5BFACA49-D949-9E41-9AD9-9EFCAAA7BDF4}"/>
              </a:ext>
            </a:extLst>
          </p:cNvPr>
          <p:cNvSpPr txBox="1">
            <a:spLocks/>
          </p:cNvSpPr>
          <p:nvPr/>
        </p:nvSpPr>
        <p:spPr>
          <a:xfrm>
            <a:off x="2137264" y="329607"/>
            <a:ext cx="6251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4800" dirty="0">
                <a:solidFill>
                  <a:schemeClr val="bg1"/>
                </a:solidFill>
              </a:rPr>
              <a:t>Long </a:t>
            </a:r>
            <a:r>
              <a:rPr lang="it-IT" sz="4800" dirty="0" err="1">
                <a:solidFill>
                  <a:schemeClr val="bg1"/>
                </a:solidFill>
              </a:rPr>
              <a:t>Term</a:t>
            </a:r>
            <a:r>
              <a:rPr lang="it-IT" sz="4800" dirty="0">
                <a:solidFill>
                  <a:schemeClr val="bg1"/>
                </a:solidFill>
              </a:rPr>
              <a:t> Planning</a:t>
            </a: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Johannesburg </a:t>
            </a:r>
            <a:r>
              <a:rPr lang="it-IT" sz="4800" dirty="0" err="1">
                <a:solidFill>
                  <a:schemeClr val="bg1"/>
                </a:solidFill>
              </a:rPr>
              <a:t>Airport</a:t>
            </a: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C7B6C-751C-874E-A776-D6E409505EA1}"/>
              </a:ext>
            </a:extLst>
          </p:cNvPr>
          <p:cNvSpPr/>
          <p:nvPr/>
        </p:nvSpPr>
        <p:spPr>
          <a:xfrm flipH="1">
            <a:off x="2065927" y="350985"/>
            <a:ext cx="45719" cy="1117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E76148-99ED-3840-8366-4F7B64BCC73A}"/>
              </a:ext>
            </a:extLst>
          </p:cNvPr>
          <p:cNvSpPr txBox="1">
            <a:spLocks/>
          </p:cNvSpPr>
          <p:nvPr/>
        </p:nvSpPr>
        <p:spPr>
          <a:xfrm>
            <a:off x="5851358" y="398370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</p:spTree>
    <p:extLst>
      <p:ext uri="{BB962C8B-B14F-4D97-AF65-F5344CB8AC3E}">
        <p14:creationId xmlns:p14="http://schemas.microsoft.com/office/powerpoint/2010/main" val="17420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2644588" y="930376"/>
            <a:ext cx="6052587" cy="408985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904564" y="1147482"/>
            <a:ext cx="5531223" cy="2813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Obiettivo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3484345" y="1654175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/>
              <a:t>Mettere immagine della </a:t>
            </a:r>
            <a:r>
              <a:rPr lang="it-IT" dirty="0" err="1"/>
              <a:t>dashboard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85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Fasi del Project Work</a:t>
            </a:r>
            <a:endParaRPr dirty="0">
              <a:solidFill>
                <a:srgbClr val="FF004E"/>
              </a:solidFill>
            </a:endParaRPr>
          </a:p>
        </p:txBody>
      </p:sp>
      <p:cxnSp>
        <p:nvCxnSpPr>
          <p:cNvPr id="6" name="Shape 233">
            <a:extLst>
              <a:ext uri="{FF2B5EF4-FFF2-40B4-BE49-F238E27FC236}">
                <a16:creationId xmlns:a16="http://schemas.microsoft.com/office/drawing/2014/main" id="{823C08F2-79DC-AE41-823B-CAAF1415B234}"/>
              </a:ext>
            </a:extLst>
          </p:cNvPr>
          <p:cNvCxnSpPr>
            <a:cxnSpLocks/>
            <a:stCxn id="7" idx="6"/>
            <a:endCxn id="53" idx="2"/>
          </p:cNvCxnSpPr>
          <p:nvPr/>
        </p:nvCxnSpPr>
        <p:spPr>
          <a:xfrm flipV="1">
            <a:off x="731210" y="2571750"/>
            <a:ext cx="3103663" cy="1617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hape 234">
            <a:extLst>
              <a:ext uri="{FF2B5EF4-FFF2-40B4-BE49-F238E27FC236}">
                <a16:creationId xmlns:a16="http://schemas.microsoft.com/office/drawing/2014/main" id="{6A7C0BD7-3493-4745-AB6F-37E70D07DAF6}"/>
              </a:ext>
            </a:extLst>
          </p:cNvPr>
          <p:cNvSpPr/>
          <p:nvPr/>
        </p:nvSpPr>
        <p:spPr>
          <a:xfrm>
            <a:off x="511910" y="246371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35">
            <a:extLst>
              <a:ext uri="{FF2B5EF4-FFF2-40B4-BE49-F238E27FC236}">
                <a16:creationId xmlns:a16="http://schemas.microsoft.com/office/drawing/2014/main" id="{0C0F35A9-9280-2442-BE04-8AFFDA8506DF}"/>
              </a:ext>
            </a:extLst>
          </p:cNvPr>
          <p:cNvSpPr/>
          <p:nvPr/>
        </p:nvSpPr>
        <p:spPr>
          <a:xfrm>
            <a:off x="5118060" y="246711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Shape 315">
            <a:extLst>
              <a:ext uri="{FF2B5EF4-FFF2-40B4-BE49-F238E27FC236}">
                <a16:creationId xmlns:a16="http://schemas.microsoft.com/office/drawing/2014/main" id="{E7238421-AD78-914B-9B74-D654FDB764FA}"/>
              </a:ext>
            </a:extLst>
          </p:cNvPr>
          <p:cNvGrpSpPr/>
          <p:nvPr/>
        </p:nvGrpSpPr>
        <p:grpSpPr>
          <a:xfrm>
            <a:off x="461276" y="1422341"/>
            <a:ext cx="342903" cy="447293"/>
            <a:chOff x="590250" y="244200"/>
            <a:chExt cx="407975" cy="532175"/>
          </a:xfrm>
        </p:grpSpPr>
        <p:sp>
          <p:nvSpPr>
            <p:cNvPr id="11" name="Shape 316">
              <a:extLst>
                <a:ext uri="{FF2B5EF4-FFF2-40B4-BE49-F238E27FC236}">
                  <a16:creationId xmlns:a16="http://schemas.microsoft.com/office/drawing/2014/main" id="{668F6E27-5600-884C-959F-EA95A57D7C0B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17">
              <a:extLst>
                <a:ext uri="{FF2B5EF4-FFF2-40B4-BE49-F238E27FC236}">
                  <a16:creationId xmlns:a16="http://schemas.microsoft.com/office/drawing/2014/main" id="{20C821E1-ED69-854E-B117-75866E9E9447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18">
              <a:extLst>
                <a:ext uri="{FF2B5EF4-FFF2-40B4-BE49-F238E27FC236}">
                  <a16:creationId xmlns:a16="http://schemas.microsoft.com/office/drawing/2014/main" id="{C0D9569E-DDA9-8441-B63A-9DA8DEEF066C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19">
              <a:extLst>
                <a:ext uri="{FF2B5EF4-FFF2-40B4-BE49-F238E27FC236}">
                  <a16:creationId xmlns:a16="http://schemas.microsoft.com/office/drawing/2014/main" id="{318C7E6E-11D1-CF4B-8BCD-BE121444D6AD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0">
              <a:extLst>
                <a:ext uri="{FF2B5EF4-FFF2-40B4-BE49-F238E27FC236}">
                  <a16:creationId xmlns:a16="http://schemas.microsoft.com/office/drawing/2014/main" id="{5E45FEDB-02FF-7045-8027-A27DF6B36CF3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1">
              <a:extLst>
                <a:ext uri="{FF2B5EF4-FFF2-40B4-BE49-F238E27FC236}">
                  <a16:creationId xmlns:a16="http://schemas.microsoft.com/office/drawing/2014/main" id="{44E5CB82-BD6B-A740-9D52-DBB3CF59183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2">
              <a:extLst>
                <a:ext uri="{FF2B5EF4-FFF2-40B4-BE49-F238E27FC236}">
                  <a16:creationId xmlns:a16="http://schemas.microsoft.com/office/drawing/2014/main" id="{D242DE8A-54D4-CA46-A0C9-5F52F74CF63D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3">
              <a:extLst>
                <a:ext uri="{FF2B5EF4-FFF2-40B4-BE49-F238E27FC236}">
                  <a16:creationId xmlns:a16="http://schemas.microsoft.com/office/drawing/2014/main" id="{AE9F8F95-DE6C-C947-8C58-D8A48561E45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24">
              <a:extLst>
                <a:ext uri="{FF2B5EF4-FFF2-40B4-BE49-F238E27FC236}">
                  <a16:creationId xmlns:a16="http://schemas.microsoft.com/office/drawing/2014/main" id="{F2095D26-0EA7-E545-A825-15A803523A32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325">
              <a:extLst>
                <a:ext uri="{FF2B5EF4-FFF2-40B4-BE49-F238E27FC236}">
                  <a16:creationId xmlns:a16="http://schemas.microsoft.com/office/drawing/2014/main" id="{348AB09A-8BFA-1F45-B234-D0BDA7CEB735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26">
              <a:extLst>
                <a:ext uri="{FF2B5EF4-FFF2-40B4-BE49-F238E27FC236}">
                  <a16:creationId xmlns:a16="http://schemas.microsoft.com/office/drawing/2014/main" id="{1B0B5881-570A-E74C-8045-8ED5BC7BD66D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27">
              <a:extLst>
                <a:ext uri="{FF2B5EF4-FFF2-40B4-BE49-F238E27FC236}">
                  <a16:creationId xmlns:a16="http://schemas.microsoft.com/office/drawing/2014/main" id="{E35B8C97-9A74-924F-A0E5-398A97253FB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328">
              <a:extLst>
                <a:ext uri="{FF2B5EF4-FFF2-40B4-BE49-F238E27FC236}">
                  <a16:creationId xmlns:a16="http://schemas.microsoft.com/office/drawing/2014/main" id="{8A1E2450-3403-D342-B7CC-19901B621CD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329">
              <a:extLst>
                <a:ext uri="{FF2B5EF4-FFF2-40B4-BE49-F238E27FC236}">
                  <a16:creationId xmlns:a16="http://schemas.microsoft.com/office/drawing/2014/main" id="{F19903C8-DF2C-F049-8AB8-FDDFEF7DC215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A91D0D-483B-A543-B0B3-903E0E51BAF6}"/>
              </a:ext>
            </a:extLst>
          </p:cNvPr>
          <p:cNvSpPr txBox="1"/>
          <p:nvPr/>
        </p:nvSpPr>
        <p:spPr>
          <a:xfrm>
            <a:off x="-200279" y="1863553"/>
            <a:ext cx="15424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Interpretazione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47895-24FD-A441-A1F8-C3D995EC6DF1}"/>
              </a:ext>
            </a:extLst>
          </p:cNvPr>
          <p:cNvSpPr txBox="1"/>
          <p:nvPr/>
        </p:nvSpPr>
        <p:spPr>
          <a:xfrm>
            <a:off x="4534673" y="1801259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27" name="Shape 559">
            <a:extLst>
              <a:ext uri="{FF2B5EF4-FFF2-40B4-BE49-F238E27FC236}">
                <a16:creationId xmlns:a16="http://schemas.microsoft.com/office/drawing/2014/main" id="{C987F75D-560B-A349-97AA-95603642C8C1}"/>
              </a:ext>
            </a:extLst>
          </p:cNvPr>
          <p:cNvGrpSpPr/>
          <p:nvPr/>
        </p:nvGrpSpPr>
        <p:grpSpPr>
          <a:xfrm>
            <a:off x="5134866" y="3070960"/>
            <a:ext cx="354145" cy="354145"/>
            <a:chOff x="5964175" y="4329750"/>
            <a:chExt cx="421350" cy="421350"/>
          </a:xfrm>
        </p:grpSpPr>
        <p:sp>
          <p:nvSpPr>
            <p:cNvPr id="28" name="Shape 560">
              <a:extLst>
                <a:ext uri="{FF2B5EF4-FFF2-40B4-BE49-F238E27FC236}">
                  <a16:creationId xmlns:a16="http://schemas.microsoft.com/office/drawing/2014/main" id="{0AA9B4CC-0090-4642-9492-8BAFA334730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561">
              <a:extLst>
                <a:ext uri="{FF2B5EF4-FFF2-40B4-BE49-F238E27FC236}">
                  <a16:creationId xmlns:a16="http://schemas.microsoft.com/office/drawing/2014/main" id="{D790EC3A-11BD-0444-9160-2015462D7113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236">
            <a:extLst>
              <a:ext uri="{FF2B5EF4-FFF2-40B4-BE49-F238E27FC236}">
                <a16:creationId xmlns:a16="http://schemas.microsoft.com/office/drawing/2014/main" id="{6AB975BF-3147-AF47-B028-609658E09846}"/>
              </a:ext>
            </a:extLst>
          </p:cNvPr>
          <p:cNvSpPr/>
          <p:nvPr/>
        </p:nvSpPr>
        <p:spPr>
          <a:xfrm>
            <a:off x="1410526" y="354775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B4484-B86A-5746-8511-50287C1121CA}"/>
              </a:ext>
            </a:extLst>
          </p:cNvPr>
          <p:cNvSpPr txBox="1"/>
          <p:nvPr/>
        </p:nvSpPr>
        <p:spPr>
          <a:xfrm>
            <a:off x="1009497" y="4025593"/>
            <a:ext cx="8787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42" name="Shape 236">
            <a:extLst>
              <a:ext uri="{FF2B5EF4-FFF2-40B4-BE49-F238E27FC236}">
                <a16:creationId xmlns:a16="http://schemas.microsoft.com/office/drawing/2014/main" id="{8341842A-3102-1849-880C-7D42764CAEF4}"/>
              </a:ext>
            </a:extLst>
          </p:cNvPr>
          <p:cNvSpPr/>
          <p:nvPr/>
        </p:nvSpPr>
        <p:spPr>
          <a:xfrm>
            <a:off x="2550695" y="354775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9C18A-FA84-044C-A781-4224D987186E}"/>
              </a:ext>
            </a:extLst>
          </p:cNvPr>
          <p:cNvSpPr txBox="1"/>
          <p:nvPr/>
        </p:nvSpPr>
        <p:spPr>
          <a:xfrm>
            <a:off x="2090260" y="3967580"/>
            <a:ext cx="9685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Cluster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D4E064-CB61-634A-BA24-FA73762A20F2}"/>
              </a:ext>
            </a:extLst>
          </p:cNvPr>
          <p:cNvSpPr txBox="1"/>
          <p:nvPr/>
        </p:nvSpPr>
        <p:spPr>
          <a:xfrm>
            <a:off x="4648265" y="3901127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sp>
        <p:nvSpPr>
          <p:cNvPr id="52" name="Shape 235">
            <a:extLst>
              <a:ext uri="{FF2B5EF4-FFF2-40B4-BE49-F238E27FC236}">
                <a16:creationId xmlns:a16="http://schemas.microsoft.com/office/drawing/2014/main" id="{1EDBA349-9713-0F4A-B74B-314555212331}"/>
              </a:ext>
            </a:extLst>
          </p:cNvPr>
          <p:cNvSpPr/>
          <p:nvPr/>
        </p:nvSpPr>
        <p:spPr>
          <a:xfrm>
            <a:off x="5281612" y="3551634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236">
            <a:extLst>
              <a:ext uri="{FF2B5EF4-FFF2-40B4-BE49-F238E27FC236}">
                <a16:creationId xmlns:a16="http://schemas.microsoft.com/office/drawing/2014/main" id="{781F0006-6087-4246-8FE2-5F838FCCD5A6}"/>
              </a:ext>
            </a:extLst>
          </p:cNvPr>
          <p:cNvSpPr/>
          <p:nvPr/>
        </p:nvSpPr>
        <p:spPr>
          <a:xfrm>
            <a:off x="3834873" y="2462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D1BD01-E9DB-964A-A74F-4590BD1AF1D9}"/>
              </a:ext>
            </a:extLst>
          </p:cNvPr>
          <p:cNvSpPr txBox="1"/>
          <p:nvPr/>
        </p:nvSpPr>
        <p:spPr>
          <a:xfrm>
            <a:off x="3122177" y="1791124"/>
            <a:ext cx="14253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Estrazione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Serie Storiche</a:t>
            </a:r>
          </a:p>
        </p:txBody>
      </p:sp>
      <p:sp>
        <p:nvSpPr>
          <p:cNvPr id="65" name="Shape 235">
            <a:extLst>
              <a:ext uri="{FF2B5EF4-FFF2-40B4-BE49-F238E27FC236}">
                <a16:creationId xmlns:a16="http://schemas.microsoft.com/office/drawing/2014/main" id="{B283D2EC-7A3F-A94E-8DE4-B7299262880E}"/>
              </a:ext>
            </a:extLst>
          </p:cNvPr>
          <p:cNvSpPr/>
          <p:nvPr/>
        </p:nvSpPr>
        <p:spPr>
          <a:xfrm>
            <a:off x="6416239" y="289686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B30E57-A9A5-7740-9B41-91C6D3A1F9A6}"/>
              </a:ext>
            </a:extLst>
          </p:cNvPr>
          <p:cNvSpPr txBox="1"/>
          <p:nvPr/>
        </p:nvSpPr>
        <p:spPr>
          <a:xfrm>
            <a:off x="5877614" y="2217313"/>
            <a:ext cx="10855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Confronto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risultati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70" name="Shape 520">
            <a:extLst>
              <a:ext uri="{FF2B5EF4-FFF2-40B4-BE49-F238E27FC236}">
                <a16:creationId xmlns:a16="http://schemas.microsoft.com/office/drawing/2014/main" id="{B38AF370-1CC7-504C-955C-2E8C174D98A8}"/>
              </a:ext>
            </a:extLst>
          </p:cNvPr>
          <p:cNvGrpSpPr/>
          <p:nvPr/>
        </p:nvGrpSpPr>
        <p:grpSpPr>
          <a:xfrm>
            <a:off x="3667962" y="1431914"/>
            <a:ext cx="369505" cy="268183"/>
            <a:chOff x="4604550" y="3714775"/>
            <a:chExt cx="439625" cy="319075"/>
          </a:xfrm>
        </p:grpSpPr>
        <p:sp>
          <p:nvSpPr>
            <p:cNvPr id="71" name="Shape 521">
              <a:extLst>
                <a:ext uri="{FF2B5EF4-FFF2-40B4-BE49-F238E27FC236}">
                  <a16:creationId xmlns:a16="http://schemas.microsoft.com/office/drawing/2014/main" id="{81684FD7-875C-E340-9DF6-E5E94E1ED8D4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522">
              <a:extLst>
                <a:ext uri="{FF2B5EF4-FFF2-40B4-BE49-F238E27FC236}">
                  <a16:creationId xmlns:a16="http://schemas.microsoft.com/office/drawing/2014/main" id="{F72900C9-57E5-7440-8F08-593882C5DBED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Shape 559">
            <a:extLst>
              <a:ext uri="{FF2B5EF4-FFF2-40B4-BE49-F238E27FC236}">
                <a16:creationId xmlns:a16="http://schemas.microsoft.com/office/drawing/2014/main" id="{8AFF52EE-BE4F-D747-B728-CFD838F55F73}"/>
              </a:ext>
            </a:extLst>
          </p:cNvPr>
          <p:cNvGrpSpPr/>
          <p:nvPr/>
        </p:nvGrpSpPr>
        <p:grpSpPr>
          <a:xfrm>
            <a:off x="5104538" y="1396747"/>
            <a:ext cx="354145" cy="354145"/>
            <a:chOff x="5964175" y="4329750"/>
            <a:chExt cx="421350" cy="421350"/>
          </a:xfrm>
        </p:grpSpPr>
        <p:sp>
          <p:nvSpPr>
            <p:cNvPr id="77" name="Shape 560">
              <a:extLst>
                <a:ext uri="{FF2B5EF4-FFF2-40B4-BE49-F238E27FC236}">
                  <a16:creationId xmlns:a16="http://schemas.microsoft.com/office/drawing/2014/main" id="{35598D0A-9FD1-4248-B222-65ED8D3D3448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561">
              <a:extLst>
                <a:ext uri="{FF2B5EF4-FFF2-40B4-BE49-F238E27FC236}">
                  <a16:creationId xmlns:a16="http://schemas.microsoft.com/office/drawing/2014/main" id="{6B06D1B3-B51F-D940-99D4-4E5049EA96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Shape 476">
            <a:extLst>
              <a:ext uri="{FF2B5EF4-FFF2-40B4-BE49-F238E27FC236}">
                <a16:creationId xmlns:a16="http://schemas.microsoft.com/office/drawing/2014/main" id="{C1953413-EF33-924C-B151-7D8A2057732E}"/>
              </a:ext>
            </a:extLst>
          </p:cNvPr>
          <p:cNvGrpSpPr/>
          <p:nvPr/>
        </p:nvGrpSpPr>
        <p:grpSpPr>
          <a:xfrm>
            <a:off x="1286610" y="3040219"/>
            <a:ext cx="435022" cy="323445"/>
            <a:chOff x="5247525" y="3007275"/>
            <a:chExt cx="517575" cy="384825"/>
          </a:xfrm>
        </p:grpSpPr>
        <p:sp>
          <p:nvSpPr>
            <p:cNvPr id="80" name="Shape 477">
              <a:extLst>
                <a:ext uri="{FF2B5EF4-FFF2-40B4-BE49-F238E27FC236}">
                  <a16:creationId xmlns:a16="http://schemas.microsoft.com/office/drawing/2014/main" id="{32721535-B010-AF4B-95CB-C448ED83D85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478">
              <a:extLst>
                <a:ext uri="{FF2B5EF4-FFF2-40B4-BE49-F238E27FC236}">
                  <a16:creationId xmlns:a16="http://schemas.microsoft.com/office/drawing/2014/main" id="{162CC5AB-0A08-2E40-A452-847CE23A4D0A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Shape 510">
            <a:extLst>
              <a:ext uri="{FF2B5EF4-FFF2-40B4-BE49-F238E27FC236}">
                <a16:creationId xmlns:a16="http://schemas.microsoft.com/office/drawing/2014/main" id="{22E4D8A5-1BAE-DB47-A348-C7274328ED92}"/>
              </a:ext>
            </a:extLst>
          </p:cNvPr>
          <p:cNvGrpSpPr/>
          <p:nvPr/>
        </p:nvGrpSpPr>
        <p:grpSpPr>
          <a:xfrm>
            <a:off x="2496934" y="3054117"/>
            <a:ext cx="333700" cy="329077"/>
            <a:chOff x="3292425" y="3664250"/>
            <a:chExt cx="397025" cy="391525"/>
          </a:xfrm>
        </p:grpSpPr>
        <p:sp>
          <p:nvSpPr>
            <p:cNvPr id="83" name="Shape 511">
              <a:extLst>
                <a:ext uri="{FF2B5EF4-FFF2-40B4-BE49-F238E27FC236}">
                  <a16:creationId xmlns:a16="http://schemas.microsoft.com/office/drawing/2014/main" id="{37CC52CE-6040-324E-8B54-3B8C1E954F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512">
              <a:extLst>
                <a:ext uri="{FF2B5EF4-FFF2-40B4-BE49-F238E27FC236}">
                  <a16:creationId xmlns:a16="http://schemas.microsoft.com/office/drawing/2014/main" id="{162C8397-0F8B-8D40-8F8D-7507ADF00B76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513">
              <a:extLst>
                <a:ext uri="{FF2B5EF4-FFF2-40B4-BE49-F238E27FC236}">
                  <a16:creationId xmlns:a16="http://schemas.microsoft.com/office/drawing/2014/main" id="{C1503287-3988-FB42-868B-7ED34E7BD5A2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" name="Shape 233">
            <a:extLst>
              <a:ext uri="{FF2B5EF4-FFF2-40B4-BE49-F238E27FC236}">
                <a16:creationId xmlns:a16="http://schemas.microsoft.com/office/drawing/2014/main" id="{F839F7BD-1F35-3048-A776-2B94076CB13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4054173" y="2571750"/>
            <a:ext cx="1080693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hape 233">
            <a:extLst>
              <a:ext uri="{FF2B5EF4-FFF2-40B4-BE49-F238E27FC236}">
                <a16:creationId xmlns:a16="http://schemas.microsoft.com/office/drawing/2014/main" id="{9B92D732-F862-CD45-BBBF-E8F25A41A61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3749" y="2658954"/>
            <a:ext cx="748893" cy="920919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hape 233">
            <a:extLst>
              <a:ext uri="{FF2B5EF4-FFF2-40B4-BE49-F238E27FC236}">
                <a16:creationId xmlns:a16="http://schemas.microsoft.com/office/drawing/2014/main" id="{62478542-B085-8143-A520-050D383D322D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1629826" y="3657407"/>
            <a:ext cx="920869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hape 233">
            <a:extLst>
              <a:ext uri="{FF2B5EF4-FFF2-40B4-BE49-F238E27FC236}">
                <a16:creationId xmlns:a16="http://schemas.microsoft.com/office/drawing/2014/main" id="{984F67D6-BA1C-1644-A76C-B4E7DB3F3AE6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2769995" y="3657407"/>
            <a:ext cx="1022924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hape 233">
            <a:extLst>
              <a:ext uri="{FF2B5EF4-FFF2-40B4-BE49-F238E27FC236}">
                <a16:creationId xmlns:a16="http://schemas.microsoft.com/office/drawing/2014/main" id="{C8F72C01-BF0C-BB47-8B11-BE5A14DD507B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3987239" y="3661284"/>
            <a:ext cx="1294373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hape 233">
            <a:extLst>
              <a:ext uri="{FF2B5EF4-FFF2-40B4-BE49-F238E27FC236}">
                <a16:creationId xmlns:a16="http://schemas.microsoft.com/office/drawing/2014/main" id="{529D912F-79DC-6F47-9CEF-ECF8DCDFE027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5500912" y="3078538"/>
            <a:ext cx="944526" cy="5827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hape 233">
            <a:extLst>
              <a:ext uri="{FF2B5EF4-FFF2-40B4-BE49-F238E27FC236}">
                <a16:creationId xmlns:a16="http://schemas.microsoft.com/office/drawing/2014/main" id="{DC3FD06F-A517-E749-ABC2-015FF55D1730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337360" y="2576763"/>
            <a:ext cx="1109044" cy="3752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hape 233">
            <a:extLst>
              <a:ext uri="{FF2B5EF4-FFF2-40B4-BE49-F238E27FC236}">
                <a16:creationId xmlns:a16="http://schemas.microsoft.com/office/drawing/2014/main" id="{24EC723F-2FB7-A046-9A0A-E6AC3F725A31}"/>
              </a:ext>
            </a:extLst>
          </p:cNvPr>
          <p:cNvCxnSpPr>
            <a:cxnSpLocks/>
          </p:cNvCxnSpPr>
          <p:nvPr/>
        </p:nvCxnSpPr>
        <p:spPr>
          <a:xfrm>
            <a:off x="6635539" y="3006513"/>
            <a:ext cx="888208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Shape 235">
            <a:extLst>
              <a:ext uri="{FF2B5EF4-FFF2-40B4-BE49-F238E27FC236}">
                <a16:creationId xmlns:a16="http://schemas.microsoft.com/office/drawing/2014/main" id="{3A67D45F-F6D7-0544-9DEE-3AB418215FDB}"/>
              </a:ext>
            </a:extLst>
          </p:cNvPr>
          <p:cNvSpPr/>
          <p:nvPr/>
        </p:nvSpPr>
        <p:spPr>
          <a:xfrm>
            <a:off x="7523747" y="2899304"/>
            <a:ext cx="219300" cy="219300"/>
          </a:xfrm>
          <a:prstGeom prst="ellipse">
            <a:avLst/>
          </a:prstGeom>
          <a:solidFill>
            <a:srgbClr val="92D05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D050"/>
              </a:solidFill>
            </a:endParaRPr>
          </a:p>
        </p:txBody>
      </p:sp>
      <p:grpSp>
        <p:nvGrpSpPr>
          <p:cNvPr id="89" name="Shape 472">
            <a:extLst>
              <a:ext uri="{FF2B5EF4-FFF2-40B4-BE49-F238E27FC236}">
                <a16:creationId xmlns:a16="http://schemas.microsoft.com/office/drawing/2014/main" id="{751FB5BC-E252-914C-BC1D-FC411155FC5B}"/>
              </a:ext>
            </a:extLst>
          </p:cNvPr>
          <p:cNvGrpSpPr/>
          <p:nvPr/>
        </p:nvGrpSpPr>
        <p:grpSpPr>
          <a:xfrm>
            <a:off x="7351771" y="2229044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90" name="Shape 473">
              <a:extLst>
                <a:ext uri="{FF2B5EF4-FFF2-40B4-BE49-F238E27FC236}">
                  <a16:creationId xmlns:a16="http://schemas.microsoft.com/office/drawing/2014/main" id="{8EB57210-F4BD-3941-8AE4-CCED9D00A217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92" name="Shape 474">
              <a:extLst>
                <a:ext uri="{FF2B5EF4-FFF2-40B4-BE49-F238E27FC236}">
                  <a16:creationId xmlns:a16="http://schemas.microsoft.com/office/drawing/2014/main" id="{647BAECB-D856-2D42-AB65-DAB83BCD27E5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5D4CB50-6700-9E49-B006-1F0444C8C41B}"/>
              </a:ext>
            </a:extLst>
          </p:cNvPr>
          <p:cNvSpPr txBox="1"/>
          <p:nvPr/>
        </p:nvSpPr>
        <p:spPr>
          <a:xfrm>
            <a:off x="6950613" y="3217074"/>
            <a:ext cx="12554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Costruzione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Analytics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Dashboard</a:t>
            </a:r>
          </a:p>
        </p:txBody>
      </p:sp>
      <p:grpSp>
        <p:nvGrpSpPr>
          <p:cNvPr id="94" name="Shape 689">
            <a:extLst>
              <a:ext uri="{FF2B5EF4-FFF2-40B4-BE49-F238E27FC236}">
                <a16:creationId xmlns:a16="http://schemas.microsoft.com/office/drawing/2014/main" id="{00E30F83-8441-C245-A5F6-A3010A88CF7E}"/>
              </a:ext>
            </a:extLst>
          </p:cNvPr>
          <p:cNvGrpSpPr/>
          <p:nvPr/>
        </p:nvGrpSpPr>
        <p:grpSpPr>
          <a:xfrm>
            <a:off x="6327614" y="1856029"/>
            <a:ext cx="363369" cy="221115"/>
            <a:chOff x="3269900" y="3064500"/>
            <a:chExt cx="432325" cy="263075"/>
          </a:xfrm>
        </p:grpSpPr>
        <p:sp>
          <p:nvSpPr>
            <p:cNvPr id="96" name="Shape 690">
              <a:extLst>
                <a:ext uri="{FF2B5EF4-FFF2-40B4-BE49-F238E27FC236}">
                  <a16:creationId xmlns:a16="http://schemas.microsoft.com/office/drawing/2014/main" id="{73FA8FF1-D734-8043-B1F1-B816C2ECD386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691">
              <a:extLst>
                <a:ext uri="{FF2B5EF4-FFF2-40B4-BE49-F238E27FC236}">
                  <a16:creationId xmlns:a16="http://schemas.microsoft.com/office/drawing/2014/main" id="{F71C1BB7-E29A-8C45-9BAB-8D97F5EBD47A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692">
              <a:extLst>
                <a:ext uri="{FF2B5EF4-FFF2-40B4-BE49-F238E27FC236}">
                  <a16:creationId xmlns:a16="http://schemas.microsoft.com/office/drawing/2014/main" id="{43442465-3905-9B40-B451-EA5E38966253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834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Interpretazione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Shape 315">
            <a:extLst>
              <a:ext uri="{FF2B5EF4-FFF2-40B4-BE49-F238E27FC236}">
                <a16:creationId xmlns:a16="http://schemas.microsoft.com/office/drawing/2014/main" id="{2F11EC97-FE74-A144-9320-4870518B48EE}"/>
              </a:ext>
            </a:extLst>
          </p:cNvPr>
          <p:cNvGrpSpPr/>
          <p:nvPr/>
        </p:nvGrpSpPr>
        <p:grpSpPr>
          <a:xfrm>
            <a:off x="1472873" y="1651832"/>
            <a:ext cx="342903" cy="447293"/>
            <a:chOff x="590250" y="244200"/>
            <a:chExt cx="407975" cy="532175"/>
          </a:xfrm>
        </p:grpSpPr>
        <p:sp>
          <p:nvSpPr>
            <p:cNvPr id="5" name="Shape 316">
              <a:extLst>
                <a:ext uri="{FF2B5EF4-FFF2-40B4-BE49-F238E27FC236}">
                  <a16:creationId xmlns:a16="http://schemas.microsoft.com/office/drawing/2014/main" id="{CAEEB2E0-D972-6241-8EDE-FF5E245F14D4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317">
              <a:extLst>
                <a:ext uri="{FF2B5EF4-FFF2-40B4-BE49-F238E27FC236}">
                  <a16:creationId xmlns:a16="http://schemas.microsoft.com/office/drawing/2014/main" id="{B24BFAB8-EC4E-2A4E-AD84-4183FCED5FF9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318">
              <a:extLst>
                <a:ext uri="{FF2B5EF4-FFF2-40B4-BE49-F238E27FC236}">
                  <a16:creationId xmlns:a16="http://schemas.microsoft.com/office/drawing/2014/main" id="{D1852BFE-8E66-BC4D-ABD1-B9FEC858C34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319">
              <a:extLst>
                <a:ext uri="{FF2B5EF4-FFF2-40B4-BE49-F238E27FC236}">
                  <a16:creationId xmlns:a16="http://schemas.microsoft.com/office/drawing/2014/main" id="{E444BD98-C7D0-5A49-A73A-6AC1CCED0FD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320">
              <a:extLst>
                <a:ext uri="{FF2B5EF4-FFF2-40B4-BE49-F238E27FC236}">
                  <a16:creationId xmlns:a16="http://schemas.microsoft.com/office/drawing/2014/main" id="{1195FB7B-6696-9C48-B3D1-CF83D0B1E686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321">
              <a:extLst>
                <a:ext uri="{FF2B5EF4-FFF2-40B4-BE49-F238E27FC236}">
                  <a16:creationId xmlns:a16="http://schemas.microsoft.com/office/drawing/2014/main" id="{456C9860-E9B9-C746-9D61-EF13E0F10667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322">
              <a:extLst>
                <a:ext uri="{FF2B5EF4-FFF2-40B4-BE49-F238E27FC236}">
                  <a16:creationId xmlns:a16="http://schemas.microsoft.com/office/drawing/2014/main" id="{CAE8CA41-E030-5C48-BE1B-85091DC039D1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23">
              <a:extLst>
                <a:ext uri="{FF2B5EF4-FFF2-40B4-BE49-F238E27FC236}">
                  <a16:creationId xmlns:a16="http://schemas.microsoft.com/office/drawing/2014/main" id="{CFB98AFF-31F7-454D-A310-84FEB4E6D552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24">
              <a:extLst>
                <a:ext uri="{FF2B5EF4-FFF2-40B4-BE49-F238E27FC236}">
                  <a16:creationId xmlns:a16="http://schemas.microsoft.com/office/drawing/2014/main" id="{48DC091E-1576-0740-82AC-E43DC81FDE0F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25">
              <a:extLst>
                <a:ext uri="{FF2B5EF4-FFF2-40B4-BE49-F238E27FC236}">
                  <a16:creationId xmlns:a16="http://schemas.microsoft.com/office/drawing/2014/main" id="{CD634BBD-75B5-7940-B0E5-C91FE5D7A6D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6">
              <a:extLst>
                <a:ext uri="{FF2B5EF4-FFF2-40B4-BE49-F238E27FC236}">
                  <a16:creationId xmlns:a16="http://schemas.microsoft.com/office/drawing/2014/main" id="{52B12900-7BF2-014E-B25A-8D49D5BEB4BA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7">
              <a:extLst>
                <a:ext uri="{FF2B5EF4-FFF2-40B4-BE49-F238E27FC236}">
                  <a16:creationId xmlns:a16="http://schemas.microsoft.com/office/drawing/2014/main" id="{9CC29F09-3290-4E47-A871-A276EE25EA16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8">
              <a:extLst>
                <a:ext uri="{FF2B5EF4-FFF2-40B4-BE49-F238E27FC236}">
                  <a16:creationId xmlns:a16="http://schemas.microsoft.com/office/drawing/2014/main" id="{E6FBD0BD-22BE-0044-9A57-F34DE83169CF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9">
              <a:extLst>
                <a:ext uri="{FF2B5EF4-FFF2-40B4-BE49-F238E27FC236}">
                  <a16:creationId xmlns:a16="http://schemas.microsoft.com/office/drawing/2014/main" id="{7CCD7DB0-2FA4-A744-9BB5-6FA5473EBD59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469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err="1"/>
              <a:t>Mining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All’interno nel DB sono presenti le seguenti informazioni:</a:t>
            </a:r>
          </a:p>
          <a:p>
            <a:endParaRPr lang="it-IT" dirty="0"/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dei voli arrivati e partiti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Rotte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sui tipi di velivoli impiegati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compagnie aeree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???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8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Nessuna documentazione presente</a:t>
            </a:r>
          </a:p>
          <a:p>
            <a:endParaRPr lang="it-IT" dirty="0"/>
          </a:p>
          <a:p>
            <a:r>
              <a:rPr lang="it-IT" dirty="0"/>
              <a:t>Più di (mettere numero) di tabelle</a:t>
            </a:r>
          </a:p>
          <a:p>
            <a:endParaRPr lang="it-IT" dirty="0"/>
          </a:p>
          <a:p>
            <a:r>
              <a:rPr lang="it-IT" dirty="0"/>
              <a:t>Difficoltà nel trovare le relazioni tra le tabelle</a:t>
            </a:r>
          </a:p>
          <a:p>
            <a:endParaRPr lang="it-IT" dirty="0"/>
          </a:p>
          <a:p>
            <a:r>
              <a:rPr lang="it-IT" dirty="0"/>
              <a:t>Capire quali dati devono essere esclusi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26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7" name="Shape 222">
            <a:extLst>
              <a:ext uri="{FF2B5EF4-FFF2-40B4-BE49-F238E27FC236}">
                <a16:creationId xmlns:a16="http://schemas.microsoft.com/office/drawing/2014/main" id="{F1321EEE-43D2-BB40-830B-EC6B4CC054EB}"/>
              </a:ext>
            </a:extLst>
          </p:cNvPr>
          <p:cNvSpPr txBox="1">
            <a:spLocks/>
          </p:cNvSpPr>
          <p:nvPr/>
        </p:nvSpPr>
        <p:spPr>
          <a:xfrm>
            <a:off x="519952" y="13947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45</a:t>
            </a: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77EAD820-D38C-924F-A252-C8A2440A68C9}"/>
              </a:ext>
            </a:extLst>
          </p:cNvPr>
          <p:cNvSpPr txBox="1">
            <a:spLocks/>
          </p:cNvSpPr>
          <p:nvPr/>
        </p:nvSpPr>
        <p:spPr>
          <a:xfrm>
            <a:off x="519952" y="20340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tabelle</a:t>
            </a:r>
          </a:p>
        </p:txBody>
      </p:sp>
      <p:sp>
        <p:nvSpPr>
          <p:cNvPr id="11" name="Shape 226">
            <a:extLst>
              <a:ext uri="{FF2B5EF4-FFF2-40B4-BE49-F238E27FC236}">
                <a16:creationId xmlns:a16="http://schemas.microsoft.com/office/drawing/2014/main" id="{76CB480F-9C8F-664A-9F12-ADD4A165C5A8}"/>
              </a:ext>
            </a:extLst>
          </p:cNvPr>
          <p:cNvSpPr txBox="1">
            <a:spLocks/>
          </p:cNvSpPr>
          <p:nvPr/>
        </p:nvSpPr>
        <p:spPr>
          <a:xfrm>
            <a:off x="519952" y="257175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185,244</a:t>
            </a: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1D7F9202-2C51-8D4D-81EE-E04BDAE24A1F}"/>
              </a:ext>
            </a:extLst>
          </p:cNvPr>
          <p:cNvSpPr txBox="1">
            <a:spLocks/>
          </p:cNvSpPr>
          <p:nvPr/>
        </p:nvSpPr>
        <p:spPr>
          <a:xfrm>
            <a:off x="519952" y="4485340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voli</a:t>
            </a:r>
          </a:p>
        </p:txBody>
      </p:sp>
      <p:sp>
        <p:nvSpPr>
          <p:cNvPr id="25" name="Shape 226">
            <a:extLst>
              <a:ext uri="{FF2B5EF4-FFF2-40B4-BE49-F238E27FC236}">
                <a16:creationId xmlns:a16="http://schemas.microsoft.com/office/drawing/2014/main" id="{A87A2A31-4DBF-DD4C-810A-56EDFF73AE66}"/>
              </a:ext>
            </a:extLst>
          </p:cNvPr>
          <p:cNvSpPr txBox="1">
            <a:spLocks/>
          </p:cNvSpPr>
          <p:nvPr/>
        </p:nvSpPr>
        <p:spPr>
          <a:xfrm>
            <a:off x="519952" y="368300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185,244</a:t>
            </a:r>
          </a:p>
        </p:txBody>
      </p:sp>
      <p:sp>
        <p:nvSpPr>
          <p:cNvPr id="26" name="Shape 227">
            <a:extLst>
              <a:ext uri="{FF2B5EF4-FFF2-40B4-BE49-F238E27FC236}">
                <a16:creationId xmlns:a16="http://schemas.microsoft.com/office/drawing/2014/main" id="{C6D924B8-12A0-8A48-A8FD-0FF483BDFDD0}"/>
              </a:ext>
            </a:extLst>
          </p:cNvPr>
          <p:cNvSpPr txBox="1">
            <a:spLocks/>
          </p:cNvSpPr>
          <p:nvPr/>
        </p:nvSpPr>
        <p:spPr>
          <a:xfrm>
            <a:off x="519952" y="3272491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totale record</a:t>
            </a:r>
          </a:p>
        </p:txBody>
      </p:sp>
      <p:sp>
        <p:nvSpPr>
          <p:cNvPr id="27" name="Shape 222">
            <a:extLst>
              <a:ext uri="{FF2B5EF4-FFF2-40B4-BE49-F238E27FC236}">
                <a16:creationId xmlns:a16="http://schemas.microsoft.com/office/drawing/2014/main" id="{89E7997F-8000-2847-B57B-459928454937}"/>
              </a:ext>
            </a:extLst>
          </p:cNvPr>
          <p:cNvSpPr txBox="1">
            <a:spLocks/>
          </p:cNvSpPr>
          <p:nvPr/>
        </p:nvSpPr>
        <p:spPr>
          <a:xfrm>
            <a:off x="5011270" y="13058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110 GB</a:t>
            </a:r>
          </a:p>
        </p:txBody>
      </p:sp>
      <p:sp>
        <p:nvSpPr>
          <p:cNvPr id="28" name="Shape 223">
            <a:extLst>
              <a:ext uri="{FF2B5EF4-FFF2-40B4-BE49-F238E27FC236}">
                <a16:creationId xmlns:a16="http://schemas.microsoft.com/office/drawing/2014/main" id="{D16D1749-86A8-AD48-9F30-1EAF0BB91764}"/>
              </a:ext>
            </a:extLst>
          </p:cNvPr>
          <p:cNvSpPr txBox="1">
            <a:spLocks/>
          </p:cNvSpPr>
          <p:nvPr/>
        </p:nvSpPr>
        <p:spPr>
          <a:xfrm>
            <a:off x="5011270" y="19451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Grandezza database</a:t>
            </a:r>
          </a:p>
        </p:txBody>
      </p:sp>
    </p:spTree>
    <p:extLst>
      <p:ext uri="{BB962C8B-B14F-4D97-AF65-F5344CB8AC3E}">
        <p14:creationId xmlns:p14="http://schemas.microsoft.com/office/powerpoint/2010/main" val="884528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4329954" y="761906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solidFill>
                  <a:schemeClr val="tx1"/>
                </a:solidFill>
              </a:rPr>
              <a:t>Inserire</a:t>
            </a:r>
            <a:r>
              <a:rPr lang="en" b="0" dirty="0">
                <a:solidFill>
                  <a:schemeClr val="tx1"/>
                </a:solidFill>
              </a:rPr>
              <a:t> </a:t>
            </a:r>
            <a:r>
              <a:rPr lang="en" b="0" dirty="0" err="1">
                <a:solidFill>
                  <a:schemeClr val="tx1"/>
                </a:solidFill>
              </a:rPr>
              <a:t>img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2008094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FFFF"/>
                </a:solidFill>
              </a:rPr>
              <a:t>Relazioni</a:t>
            </a:r>
            <a:r>
              <a:rPr lang="en" dirty="0">
                <a:solidFill>
                  <a:srgbClr val="FFFFFF"/>
                </a:solidFill>
              </a:rPr>
              <a:t> DB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6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Estrazione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Shape 520">
            <a:extLst>
              <a:ext uri="{FF2B5EF4-FFF2-40B4-BE49-F238E27FC236}">
                <a16:creationId xmlns:a16="http://schemas.microsoft.com/office/drawing/2014/main" id="{1E7BD831-83A5-C144-8A1C-C8852D19F305}"/>
              </a:ext>
            </a:extLst>
          </p:cNvPr>
          <p:cNvGrpSpPr/>
          <p:nvPr/>
        </p:nvGrpSpPr>
        <p:grpSpPr>
          <a:xfrm>
            <a:off x="1434335" y="1754836"/>
            <a:ext cx="369505" cy="268183"/>
            <a:chOff x="4604550" y="3714775"/>
            <a:chExt cx="439625" cy="319075"/>
          </a:xfrm>
        </p:grpSpPr>
        <p:sp>
          <p:nvSpPr>
            <p:cNvPr id="20" name="Shape 521">
              <a:extLst>
                <a:ext uri="{FF2B5EF4-FFF2-40B4-BE49-F238E27FC236}">
                  <a16:creationId xmlns:a16="http://schemas.microsoft.com/office/drawing/2014/main" id="{B7288EF9-5442-C645-B82E-25496633F1E0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522">
              <a:extLst>
                <a:ext uri="{FF2B5EF4-FFF2-40B4-BE49-F238E27FC236}">
                  <a16:creationId xmlns:a16="http://schemas.microsoft.com/office/drawing/2014/main" id="{64AFDC49-E02A-6847-A69C-499B21F6A8BC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556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Per estrarre le serie storiche dal DB sono state utilizzate le categorie presenti sul sito ufficiale dell’aeroporto di JBN.</a:t>
            </a:r>
          </a:p>
          <a:p>
            <a:endParaRPr lang="it-IT" dirty="0"/>
          </a:p>
          <a:p>
            <a:r>
              <a:rPr lang="it-IT" dirty="0"/>
              <a:t>Le categorie dei voli sono state suddivise in: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Regionali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Domestici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Internazionali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 err="1"/>
              <a:t>Unscheduled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07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Cleaning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Dai dati sono stati eleminati tutti i record che presentavano dati sporchi o inconsistenti:</a:t>
            </a:r>
          </a:p>
          <a:p>
            <a:pPr lvl="1"/>
            <a:r>
              <a:rPr lang="it-IT" dirty="0"/>
              <a:t>Rotte sconosciute</a:t>
            </a:r>
          </a:p>
          <a:p>
            <a:pPr lvl="1"/>
            <a:r>
              <a:rPr lang="it-IT" dirty="0"/>
              <a:t>Categorie di voli non presenti</a:t>
            </a:r>
          </a:p>
          <a:p>
            <a:pPr lvl="1"/>
            <a:r>
              <a:rPr lang="it-IT" dirty="0"/>
              <a:t>Voli militari ??</a:t>
            </a:r>
          </a:p>
          <a:p>
            <a:pPr lvl="1"/>
            <a:r>
              <a:rPr lang="it-IT" dirty="0"/>
              <a:t>???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55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6251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Long Term Planning</a:t>
            </a:r>
            <a:br>
              <a:rPr lang="en" dirty="0"/>
            </a:br>
            <a:r>
              <a:rPr lang="it-IT" dirty="0"/>
              <a:t>Johannesburg </a:t>
            </a:r>
            <a:r>
              <a:rPr lang="it-IT" dirty="0" err="1"/>
              <a:t>Airport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Correlazioni Sito Ufficiale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DFD776D2-2055-E54C-96CE-3C9952233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707108"/>
              </p:ext>
            </p:extLst>
          </p:nvPr>
        </p:nvGraphicFramePr>
        <p:xfrm>
          <a:off x="1777300" y="1519657"/>
          <a:ext cx="5589400" cy="3391500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3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Tipo Voli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DB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Sito</a:t>
                      </a: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Ufficiale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Diff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Domestici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Unscheduled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3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Internazionali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dirty="0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74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61FABA-22B5-AA4F-97A5-82B08C76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096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0957EF-FB4C-7840-A456-0E2937C5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0"/>
            <a:ext cx="4764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59">
            <a:extLst>
              <a:ext uri="{FF2B5EF4-FFF2-40B4-BE49-F238E27FC236}">
                <a16:creationId xmlns:a16="http://schemas.microsoft.com/office/drawing/2014/main" id="{DD2A55B9-A9B7-D14A-A9BA-931A2F58C6D9}"/>
              </a:ext>
            </a:extLst>
          </p:cNvPr>
          <p:cNvGrpSpPr/>
          <p:nvPr/>
        </p:nvGrpSpPr>
        <p:grpSpPr>
          <a:xfrm>
            <a:off x="1531828" y="1744980"/>
            <a:ext cx="354145" cy="354145"/>
            <a:chOff x="5964175" y="4329750"/>
            <a:chExt cx="421350" cy="421350"/>
          </a:xfrm>
        </p:grpSpPr>
        <p:sp>
          <p:nvSpPr>
            <p:cNvPr id="8" name="Shape 560">
              <a:extLst>
                <a:ext uri="{FF2B5EF4-FFF2-40B4-BE49-F238E27FC236}">
                  <a16:creationId xmlns:a16="http://schemas.microsoft.com/office/drawing/2014/main" id="{25CAB842-26B7-BD43-9F5B-8E8E64FEC8AD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61">
              <a:extLst>
                <a:ext uri="{FF2B5EF4-FFF2-40B4-BE49-F238E27FC236}">
                  <a16:creationId xmlns:a16="http://schemas.microsoft.com/office/drawing/2014/main" id="{43F03DF4-B701-2441-B004-DC0D128EC36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3685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718166"/>
              </p:ext>
            </p:extLst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04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Modelli di previsione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Sono stati considerati i seguenti modelli di previsione: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Drift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Mean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Naive</a:t>
            </a:r>
            <a:r>
              <a:rPr lang="it-IT" b="1" dirty="0"/>
              <a:t> Method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SeasonlNaive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Arima</a:t>
            </a:r>
            <a:r>
              <a:rPr lang="it-IT" b="1" dirty="0"/>
              <a:t> Method</a:t>
            </a:r>
          </a:p>
          <a:p>
            <a:r>
              <a:rPr lang="it-IT" dirty="0"/>
              <a:t>Su ogni modello è stato effettuato il training su un training test e valutato su un test set.</a:t>
            </a:r>
          </a:p>
          <a:p>
            <a:r>
              <a:rPr lang="it-IT" dirty="0"/>
              <a:t>Le metriche di valutazione sono: </a:t>
            </a:r>
            <a:r>
              <a:rPr lang="it-IT" b="1" dirty="0"/>
              <a:t>ME, RMSE, MAE, MPE, MAPE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224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FF307-B21B-514A-9667-99C16039D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5" y="-4324"/>
            <a:ext cx="8312485" cy="51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43004-2EB0-5E4D-A74D-BCB64F26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7" y="23678"/>
            <a:ext cx="8216231" cy="50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BDDA3-2763-3944-891B-2427CEC1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11" y="21055"/>
            <a:ext cx="6437777" cy="2425132"/>
          </a:xfrm>
          <a:prstGeom prst="rect">
            <a:avLst/>
          </a:prstGeom>
        </p:spPr>
      </p:pic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76C12AA5-DAB5-5648-8F57-02380C6DC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639248"/>
              </p:ext>
            </p:extLst>
          </p:nvPr>
        </p:nvGraphicFramePr>
        <p:xfrm>
          <a:off x="1227221" y="2317207"/>
          <a:ext cx="7074570" cy="2741415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28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365112754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4182424449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102674624"/>
                    </a:ext>
                  </a:extLst>
                </a:gridCol>
              </a:tblGrid>
              <a:tr h="459893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Modelli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RMSE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Totale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Average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Na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ï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aive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Drift</a:t>
                      </a:r>
                      <a:r>
                        <a:rPr lang="it-IT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  <a:tr h="4374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Arima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8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39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Risultati migliori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 crescere del tempo di previsione aumenta l’incertezza legata alle previsioni di un modello.</a:t>
            </a:r>
          </a:p>
          <a:p>
            <a:endParaRPr lang="it-IT" dirty="0"/>
          </a:p>
          <a:p>
            <a:r>
              <a:rPr lang="it-IT" dirty="0"/>
              <a:t>Cercare di ridurre l’incertezza per avere previsioni più accurate.</a:t>
            </a:r>
          </a:p>
          <a:p>
            <a:endParaRPr lang="it-IT" dirty="0"/>
          </a:p>
          <a:p>
            <a:r>
              <a:rPr lang="it-IT" dirty="0"/>
              <a:t>Utilizzare serie storiche come l’andamento del PIL o la crescita della popolazione per irrobustire i modelli.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02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6639EA-E831-0940-A3B5-514CD084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18"/>
            <a:ext cx="900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1BF1-ED24-0A45-BC26-9A0698174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15625"/>
            <a:ext cx="5822576" cy="1159800"/>
          </a:xfrm>
        </p:spPr>
        <p:txBody>
          <a:bodyPr/>
          <a:lstStyle/>
          <a:p>
            <a:r>
              <a:rPr lang="en" dirty="0"/>
              <a:t>Long Term Planning</a:t>
            </a:r>
            <a:br>
              <a:rPr lang="en" dirty="0"/>
            </a:br>
            <a:r>
              <a:rPr lang="it-IT" dirty="0"/>
              <a:t>Johannesburg </a:t>
            </a:r>
            <a:r>
              <a:rPr lang="it-IT" dirty="0" err="1"/>
              <a:t>Airport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E87B6-C3E2-1848-8D49-8D145FE6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95" y="2944196"/>
            <a:ext cx="2233895" cy="496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24656C-8AEA-1A42-9078-9EFD4448A478}"/>
              </a:ext>
            </a:extLst>
          </p:cNvPr>
          <p:cNvSpPr txBox="1"/>
          <p:nvPr/>
        </p:nvSpPr>
        <p:spPr>
          <a:xfrm>
            <a:off x="3021106" y="44913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A9FF61-D40D-744F-9F7E-E9B27A2BBBE7}"/>
              </a:ext>
            </a:extLst>
          </p:cNvPr>
          <p:cNvSpPr txBox="1">
            <a:spLocks/>
          </p:cNvSpPr>
          <p:nvPr/>
        </p:nvSpPr>
        <p:spPr>
          <a:xfrm>
            <a:off x="790074" y="16326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1AEA914-D29A-5949-A00E-5C7BF021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45832"/>
            <a:ext cx="9144000" cy="1397668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pic>
        <p:nvPicPr>
          <p:cNvPr id="9" name="Picture 13" descr="logo +marchio">
            <a:extLst>
              <a:ext uri="{FF2B5EF4-FFF2-40B4-BE49-F238E27FC236}">
                <a16:creationId xmlns:a16="http://schemas.microsoft.com/office/drawing/2014/main" id="{B55CDBCE-E65E-6E40-A1C4-43F150F0D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82" y="3745832"/>
            <a:ext cx="6713960" cy="85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971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77F3A1-CB29-064D-8BFD-24435CAB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5"/>
            <a:ext cx="5392487" cy="298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75650-3265-EC4D-80C8-D9E684C4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89" y="2031666"/>
            <a:ext cx="5628292" cy="31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1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05A78-C519-2B4E-BB5F-4C0D2DE5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4" y="130675"/>
            <a:ext cx="9048426" cy="50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4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DB (da </a:t>
            </a:r>
            <a:r>
              <a:rPr lang="en" dirty="0" err="1"/>
              <a:t>rivedere</a:t>
            </a:r>
            <a:r>
              <a:rPr lang="en" dirty="0"/>
              <a:t> </a:t>
            </a:r>
            <a:r>
              <a:rPr lang="en" dirty="0" err="1"/>
              <a:t>titolo</a:t>
            </a:r>
            <a:r>
              <a:rPr lang="en" dirty="0"/>
              <a:t>)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6">
            <a:extLst>
              <a:ext uri="{FF2B5EF4-FFF2-40B4-BE49-F238E27FC236}">
                <a16:creationId xmlns:a16="http://schemas.microsoft.com/office/drawing/2014/main" id="{9E3B2A56-7758-2444-846D-0D3EC44E9B25}"/>
              </a:ext>
            </a:extLst>
          </p:cNvPr>
          <p:cNvGrpSpPr/>
          <p:nvPr/>
        </p:nvGrpSpPr>
        <p:grpSpPr>
          <a:xfrm>
            <a:off x="1469490" y="1716362"/>
            <a:ext cx="435022" cy="323445"/>
            <a:chOff x="5247525" y="3007275"/>
            <a:chExt cx="517575" cy="384825"/>
          </a:xfrm>
        </p:grpSpPr>
        <p:sp>
          <p:nvSpPr>
            <p:cNvPr id="11" name="Shape 477">
              <a:extLst>
                <a:ext uri="{FF2B5EF4-FFF2-40B4-BE49-F238E27FC236}">
                  <a16:creationId xmlns:a16="http://schemas.microsoft.com/office/drawing/2014/main" id="{C161C0AB-60AA-B84D-A1CB-2549C4FFB1E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478">
              <a:extLst>
                <a:ext uri="{FF2B5EF4-FFF2-40B4-BE49-F238E27FC236}">
                  <a16:creationId xmlns:a16="http://schemas.microsoft.com/office/drawing/2014/main" id="{C74EFF56-604D-7F4E-86AA-0F629F3A02B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4089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mining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Estrapolare</a:t>
            </a:r>
            <a:r>
              <a:rPr lang="it-IT" dirty="0"/>
              <a:t> nuove serie storiche dal DB .</a:t>
            </a:r>
          </a:p>
          <a:p>
            <a:endParaRPr lang="it-IT" dirty="0"/>
          </a:p>
          <a:p>
            <a:r>
              <a:rPr lang="it-IT" dirty="0"/>
              <a:t>Trovare differente categorizzazione dei voli.</a:t>
            </a:r>
          </a:p>
          <a:p>
            <a:endParaRPr lang="it-IT" dirty="0"/>
          </a:p>
          <a:p>
            <a:r>
              <a:rPr lang="it-IT" dirty="0"/>
              <a:t>E.g. suddivisione dei voli in base alle distanze/velivolo impiegato.</a:t>
            </a:r>
          </a:p>
          <a:p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977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Esempio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Studio della </a:t>
            </a:r>
            <a:r>
              <a:rPr lang="it-IT" b="1" dirty="0"/>
              <a:t>correlazione</a:t>
            </a:r>
            <a:r>
              <a:rPr lang="it-IT" dirty="0"/>
              <a:t> tra la distanza di una rotta e il peso dell’aereo impiegato per percorrere tale distanza.</a:t>
            </a:r>
          </a:p>
          <a:p>
            <a:endParaRPr lang="it-IT" dirty="0"/>
          </a:p>
          <a:p>
            <a:r>
              <a:rPr lang="it-IT" dirty="0"/>
              <a:t>L’esistenza di questa correlazione può essere utilizzata per fornire una previsione della crescita/decrescita del numero dei voli su una particolare rotta</a:t>
            </a:r>
          </a:p>
          <a:p>
            <a:endParaRPr lang="it-IT" dirty="0"/>
          </a:p>
          <a:p>
            <a:r>
              <a:rPr lang="it-IT" dirty="0"/>
              <a:t>Le previsioni possono essere utilizzate per calcolare la quantità di carburante necessario, come posizionare gli aeri nelle piazzole, </a:t>
            </a:r>
            <a:r>
              <a:rPr lang="it-IT" dirty="0" err="1"/>
              <a:t>ecc</a:t>
            </a:r>
            <a:r>
              <a:rPr lang="it-IT" dirty="0"/>
              <a:t>… 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871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Obiettivi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Utilizzare</a:t>
            </a:r>
            <a:r>
              <a:rPr lang="it-IT" dirty="0"/>
              <a:t> nuove classificazioni per avere accesso alle seguenti previsioni:</a:t>
            </a:r>
          </a:p>
          <a:p>
            <a:endParaRPr lang="it-IT" dirty="0"/>
          </a:p>
          <a:p>
            <a:pPr lvl="1"/>
            <a:r>
              <a:rPr lang="it-IT" dirty="0"/>
              <a:t>Fornire stima del tipo di aeri che vengono impiegati sulle rotte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Fornire stima delle risorse necessarie alla gestione degli aeri impiegati nelle rotte</a:t>
            </a:r>
          </a:p>
          <a:p>
            <a:pPr lvl="1"/>
            <a:endParaRPr lang="it-IT" dirty="0"/>
          </a:p>
          <a:p>
            <a:r>
              <a:rPr lang="it-IT" dirty="0"/>
              <a:t>E.g. stima carburante necessario, stima piazzole di rifornimento e posizionamento degli aeri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546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9481456E-B354-634D-9E39-7A205EC59982}"/>
              </a:ext>
            </a:extLst>
          </p:cNvPr>
          <p:cNvSpPr/>
          <p:nvPr/>
        </p:nvSpPr>
        <p:spPr>
          <a:xfrm>
            <a:off x="7704444" y="1203098"/>
            <a:ext cx="821741" cy="1038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300km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1C8A5-4A4F-3041-AA44-21AAA2AD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63" y="439116"/>
            <a:ext cx="1032130" cy="412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6646-3D15-5F43-BF64-56711B70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10" y="89568"/>
            <a:ext cx="1189329" cy="891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BF597-3FC6-854D-9679-56916CA78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911" y="344495"/>
            <a:ext cx="1034619" cy="602094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99FBD56C-3174-9346-9A2F-615C65C9799A}"/>
              </a:ext>
            </a:extLst>
          </p:cNvPr>
          <p:cNvSpPr/>
          <p:nvPr/>
        </p:nvSpPr>
        <p:spPr>
          <a:xfrm>
            <a:off x="6437351" y="1203098"/>
            <a:ext cx="821741" cy="1038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200km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7AE142B-0CC7-4442-BC07-3578B40724C7}"/>
              </a:ext>
            </a:extLst>
          </p:cNvPr>
          <p:cNvSpPr/>
          <p:nvPr/>
        </p:nvSpPr>
        <p:spPr>
          <a:xfrm>
            <a:off x="5170258" y="1203098"/>
            <a:ext cx="821741" cy="10387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100km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1D655-9EB6-5F45-9829-05B08C244F23}"/>
              </a:ext>
            </a:extLst>
          </p:cNvPr>
          <p:cNvSpPr/>
          <p:nvPr/>
        </p:nvSpPr>
        <p:spPr>
          <a:xfrm>
            <a:off x="5131267" y="2946527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Creazione Nuove Serie Storiche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F949D-A5AC-F34A-BE8E-3B3329E18C9B}"/>
              </a:ext>
            </a:extLst>
          </p:cNvPr>
          <p:cNvSpPr/>
          <p:nvPr/>
        </p:nvSpPr>
        <p:spPr>
          <a:xfrm>
            <a:off x="5170254" y="4059208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Previsione Serie Storiche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7ABE6-E00B-C242-ACEC-F9671D06754F}"/>
              </a:ext>
            </a:extLst>
          </p:cNvPr>
          <p:cNvSpPr/>
          <p:nvPr/>
        </p:nvSpPr>
        <p:spPr>
          <a:xfrm>
            <a:off x="760444" y="3385439"/>
            <a:ext cx="3378729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Stime risorse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524AC8-1B1F-614E-9CE8-998A04260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14" y="69225"/>
            <a:ext cx="3364993" cy="2333133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BEA2B98-0291-3A43-8F37-FDE98C42AC90}"/>
              </a:ext>
            </a:extLst>
          </p:cNvPr>
          <p:cNvSpPr/>
          <p:nvPr/>
        </p:nvSpPr>
        <p:spPr>
          <a:xfrm>
            <a:off x="3878384" y="946589"/>
            <a:ext cx="1122296" cy="462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Clustering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A946922-66C0-D346-91B9-75EABC42893C}"/>
              </a:ext>
            </a:extLst>
          </p:cNvPr>
          <p:cNvSpPr/>
          <p:nvPr/>
        </p:nvSpPr>
        <p:spPr>
          <a:xfrm>
            <a:off x="5549939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58458F6-3456-2645-87AF-BD09751ABFE9}"/>
              </a:ext>
            </a:extLst>
          </p:cNvPr>
          <p:cNvSpPr/>
          <p:nvPr/>
        </p:nvSpPr>
        <p:spPr>
          <a:xfrm>
            <a:off x="6832033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8F3DEFF6-29F8-934A-BDD2-DAF0247A0E4B}"/>
              </a:ext>
            </a:extLst>
          </p:cNvPr>
          <p:cNvSpPr/>
          <p:nvPr/>
        </p:nvSpPr>
        <p:spPr>
          <a:xfrm>
            <a:off x="8114127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1C346A7-3614-AF4A-9FD6-45CF37A08451}"/>
              </a:ext>
            </a:extLst>
          </p:cNvPr>
          <p:cNvSpPr/>
          <p:nvPr/>
        </p:nvSpPr>
        <p:spPr>
          <a:xfrm rot="18752855">
            <a:off x="5803404" y="2260698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47C6FDE-FCA7-1044-8D35-152B02BB4E04}"/>
              </a:ext>
            </a:extLst>
          </p:cNvPr>
          <p:cNvSpPr/>
          <p:nvPr/>
        </p:nvSpPr>
        <p:spPr>
          <a:xfrm>
            <a:off x="6747094" y="2297046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7A3D177D-5608-3747-983F-B33AAA74295E}"/>
              </a:ext>
            </a:extLst>
          </p:cNvPr>
          <p:cNvSpPr/>
          <p:nvPr/>
        </p:nvSpPr>
        <p:spPr>
          <a:xfrm rot="2531934">
            <a:off x="7781551" y="2268012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67018EB9-4A28-9F4C-9E17-54E6B8296B9E}"/>
              </a:ext>
            </a:extLst>
          </p:cNvPr>
          <p:cNvSpPr/>
          <p:nvPr/>
        </p:nvSpPr>
        <p:spPr>
          <a:xfrm>
            <a:off x="6747093" y="3505162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8F2D3C5-C6F0-F848-A888-DF764BF03525}"/>
              </a:ext>
            </a:extLst>
          </p:cNvPr>
          <p:cNvSpPr/>
          <p:nvPr/>
        </p:nvSpPr>
        <p:spPr>
          <a:xfrm rot="7455421">
            <a:off x="4556263" y="3622271"/>
            <a:ext cx="202251" cy="749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A33E66C-1155-5545-8DE0-6A9095AB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51" y="4294131"/>
            <a:ext cx="742824" cy="742824"/>
          </a:xfrm>
          <a:prstGeom prst="rect">
            <a:avLst/>
          </a:prstGeom>
        </p:spPr>
      </p:pic>
      <p:sp>
        <p:nvSpPr>
          <p:cNvPr id="34" name="Down Arrow 33">
            <a:extLst>
              <a:ext uri="{FF2B5EF4-FFF2-40B4-BE49-F238E27FC236}">
                <a16:creationId xmlns:a16="http://schemas.microsoft.com/office/drawing/2014/main" id="{585F13CF-F17F-6141-BEE4-00D25313AB7A}"/>
              </a:ext>
            </a:extLst>
          </p:cNvPr>
          <p:cNvSpPr/>
          <p:nvPr/>
        </p:nvSpPr>
        <p:spPr>
          <a:xfrm rot="2457762">
            <a:off x="1519799" y="3863674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B7A59A2-14CF-A642-AECB-3AA363552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592" y="4130332"/>
            <a:ext cx="1427228" cy="1070421"/>
          </a:xfrm>
          <a:prstGeom prst="rect">
            <a:avLst/>
          </a:prstGeom>
        </p:spPr>
      </p:pic>
      <p:sp>
        <p:nvSpPr>
          <p:cNvPr id="40" name="Down Arrow 39">
            <a:extLst>
              <a:ext uri="{FF2B5EF4-FFF2-40B4-BE49-F238E27FC236}">
                <a16:creationId xmlns:a16="http://schemas.microsoft.com/office/drawing/2014/main" id="{6C429C23-3DBB-DA4E-8A72-74C6F2D49D00}"/>
              </a:ext>
            </a:extLst>
          </p:cNvPr>
          <p:cNvSpPr/>
          <p:nvPr/>
        </p:nvSpPr>
        <p:spPr>
          <a:xfrm rot="18752855">
            <a:off x="3268568" y="3834564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189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Analysis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10">
            <a:extLst>
              <a:ext uri="{FF2B5EF4-FFF2-40B4-BE49-F238E27FC236}">
                <a16:creationId xmlns:a16="http://schemas.microsoft.com/office/drawing/2014/main" id="{84DAB435-6973-4040-822B-4276DA25591B}"/>
              </a:ext>
            </a:extLst>
          </p:cNvPr>
          <p:cNvGrpSpPr/>
          <p:nvPr/>
        </p:nvGrpSpPr>
        <p:grpSpPr>
          <a:xfrm>
            <a:off x="1476656" y="1687330"/>
            <a:ext cx="333700" cy="329077"/>
            <a:chOff x="3292425" y="3664250"/>
            <a:chExt cx="397025" cy="391525"/>
          </a:xfrm>
        </p:grpSpPr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0F47DF37-47D6-F74A-BC8D-53CA5B94C7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068818E5-4400-D04B-99AB-F19B287C32B3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13">
              <a:extLst>
                <a:ext uri="{FF2B5EF4-FFF2-40B4-BE49-F238E27FC236}">
                  <a16:creationId xmlns:a16="http://schemas.microsoft.com/office/drawing/2014/main" id="{130D73EF-4F9C-CE4D-9DCA-67EBF9B1A681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508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Nuova</a:t>
            </a:r>
            <a:r>
              <a:rPr lang="it-IT" dirty="0"/>
              <a:t> </a:t>
            </a:r>
            <a:r>
              <a:rPr lang="it-IT" b="1" dirty="0"/>
              <a:t>classificazione</a:t>
            </a:r>
            <a:r>
              <a:rPr lang="it-IT" dirty="0"/>
              <a:t> tramite </a:t>
            </a:r>
            <a:r>
              <a:rPr lang="it-IT" dirty="0" err="1"/>
              <a:t>clustering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Voli suddivisi per distanza/peso del velivolo impiegato per coprire tale distanza</a:t>
            </a:r>
          </a:p>
          <a:p>
            <a:endParaRPr lang="it-IT" dirty="0"/>
          </a:p>
          <a:p>
            <a:r>
              <a:rPr lang="it-IT" dirty="0"/>
              <a:t>Utilizzare di algoritmi di classificazione non supervisionati: </a:t>
            </a:r>
            <a:r>
              <a:rPr lang="it-IT" dirty="0" err="1"/>
              <a:t>kmeans</a:t>
            </a:r>
            <a:r>
              <a:rPr lang="it-IT" dirty="0"/>
              <a:t>, </a:t>
            </a:r>
            <a:r>
              <a:rPr lang="it-IT" dirty="0" err="1"/>
              <a:t>kmeans</a:t>
            </a:r>
            <a:r>
              <a:rPr lang="it-IT" dirty="0"/>
              <a:t> ++, </a:t>
            </a:r>
            <a:r>
              <a:rPr lang="it-IT" dirty="0" err="1"/>
              <a:t>hierarchial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526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Problematiche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Grandi quantità di dati</a:t>
            </a:r>
          </a:p>
          <a:p>
            <a:endParaRPr lang="it-IT" dirty="0"/>
          </a:p>
          <a:p>
            <a:r>
              <a:rPr lang="it-IT" dirty="0"/>
              <a:t>Algoritmi lenti. Necessità di soluzioni differenti: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Snellire il </a:t>
            </a:r>
            <a:r>
              <a:rPr lang="it-IT" dirty="0" err="1"/>
              <a:t>dataset</a:t>
            </a:r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Utilizzare soluzioni distribuite (</a:t>
            </a:r>
            <a:r>
              <a:rPr lang="it-IT" dirty="0" err="1"/>
              <a:t>Spark</a:t>
            </a:r>
            <a:r>
              <a:rPr lang="it-IT" dirty="0"/>
              <a:t>, </a:t>
            </a:r>
            <a:r>
              <a:rPr lang="it-IT" dirty="0" err="1"/>
              <a:t>Hadoop</a:t>
            </a:r>
            <a:r>
              <a:rPr lang="it-IT" dirty="0"/>
              <a:t>)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435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Introduzione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Snellire </a:t>
            </a:r>
            <a:r>
              <a:rPr lang="it-IT" dirty="0" err="1">
                <a:solidFill>
                  <a:srgbClr val="832231"/>
                </a:solidFill>
              </a:rPr>
              <a:t>Dataset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Numero di record: (mettere numero di record)</a:t>
            </a:r>
          </a:p>
          <a:p>
            <a:endParaRPr lang="it-IT" dirty="0"/>
          </a:p>
          <a:p>
            <a:r>
              <a:rPr lang="it-IT" dirty="0"/>
              <a:t>Molti record sono duplicati. Stesso peso/distanza</a:t>
            </a:r>
          </a:p>
          <a:p>
            <a:endParaRPr lang="it-IT" dirty="0"/>
          </a:p>
          <a:p>
            <a:r>
              <a:rPr lang="it-IT" dirty="0"/>
              <a:t>Eliminazione dei record duplicati</a:t>
            </a:r>
          </a:p>
          <a:p>
            <a:endParaRPr lang="it-IT" dirty="0"/>
          </a:p>
          <a:p>
            <a:r>
              <a:rPr lang="it-IT" dirty="0"/>
              <a:t>Problema: perdita di informazione</a:t>
            </a:r>
          </a:p>
        </p:txBody>
      </p:sp>
    </p:spTree>
    <p:extLst>
      <p:ext uri="{BB962C8B-B14F-4D97-AF65-F5344CB8AC3E}">
        <p14:creationId xmlns:p14="http://schemas.microsoft.com/office/powerpoint/2010/main" val="1218761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Soluzione Distribuita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Utilizzo di Apache </a:t>
            </a:r>
            <a:r>
              <a:rPr lang="it-IT" dirty="0" err="1"/>
              <a:t>Spark</a:t>
            </a:r>
            <a:r>
              <a:rPr lang="it-IT" dirty="0"/>
              <a:t> su un cluster di 2 macchine con 64 GB di RAM.</a:t>
            </a:r>
          </a:p>
          <a:p>
            <a:endParaRPr lang="it-IT" dirty="0"/>
          </a:p>
          <a:p>
            <a:r>
              <a:rPr lang="it-IT" dirty="0"/>
              <a:t>Tempo di esecuzione pari ad ¼ rispetto alla versione non distribuita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FCBA6-ED45-0B46-B224-66C03AF5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10" y="3188560"/>
            <a:ext cx="2906979" cy="15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5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Valutazione dei cluster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Scegliere il numero dei cluster da cui partire per la creazione di nuove serie storiche.</a:t>
            </a:r>
          </a:p>
          <a:p>
            <a:endParaRPr lang="it-IT" dirty="0"/>
          </a:p>
          <a:p>
            <a:r>
              <a:rPr lang="it-IT" dirty="0"/>
              <a:t>Uso dei </a:t>
            </a:r>
            <a:r>
              <a:rPr lang="it-IT" dirty="0" err="1"/>
              <a:t>elbow’s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e silhouette </a:t>
            </a:r>
            <a:r>
              <a:rPr lang="it-IT" dirty="0" err="1"/>
              <a:t>analysis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Run</a:t>
            </a:r>
            <a:r>
              <a:rPr lang="it-IT" dirty="0"/>
              <a:t> degli algoritmi con il numero di cluster prescelto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6403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D55914-749E-274A-90A6-E178E884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86279" cy="3734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531AC-1666-C441-9973-ABD2772B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797" y="1568918"/>
            <a:ext cx="5155488" cy="35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4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84BE7-F0CC-9A4C-9444-735BF465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" y="0"/>
            <a:ext cx="4865571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13C15-A8DE-5E48-9198-A75B1D96A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98" y="1976788"/>
            <a:ext cx="4750068" cy="31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39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BCA7F-1048-D640-8536-D2F09A42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2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84565-345D-D842-90F9-DAF91011E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50"/>
            <a:ext cx="9057373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26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r>
              <a:rPr lang="en" dirty="0"/>
              <a:t> da cluster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559">
            <a:extLst>
              <a:ext uri="{FF2B5EF4-FFF2-40B4-BE49-F238E27FC236}">
                <a16:creationId xmlns:a16="http://schemas.microsoft.com/office/drawing/2014/main" id="{AC7EACFD-E9EF-8643-AE23-4EFCBF980183}"/>
              </a:ext>
            </a:extLst>
          </p:cNvPr>
          <p:cNvGrpSpPr/>
          <p:nvPr/>
        </p:nvGrpSpPr>
        <p:grpSpPr>
          <a:xfrm>
            <a:off x="1467641" y="1665672"/>
            <a:ext cx="354145" cy="354145"/>
            <a:chOff x="5964175" y="4329750"/>
            <a:chExt cx="421350" cy="421350"/>
          </a:xfrm>
        </p:grpSpPr>
        <p:sp>
          <p:nvSpPr>
            <p:cNvPr id="11" name="Shape 560">
              <a:extLst>
                <a:ext uri="{FF2B5EF4-FFF2-40B4-BE49-F238E27FC236}">
                  <a16:creationId xmlns:a16="http://schemas.microsoft.com/office/drawing/2014/main" id="{635B7960-87AF-2E48-A9E1-3A71B527C31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61">
              <a:extLst>
                <a:ext uri="{FF2B5EF4-FFF2-40B4-BE49-F238E27FC236}">
                  <a16:creationId xmlns:a16="http://schemas.microsoft.com/office/drawing/2014/main" id="{9D817B81-A207-EA46-864E-B4FD5BCEF07A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6731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Clustering</a:t>
            </a: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7540C7-0DE3-AC4D-BCDD-95E16806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904785"/>
              </p:ext>
            </p:extLst>
          </p:nvPr>
        </p:nvGraphicFramePr>
        <p:xfrm>
          <a:off x="844424" y="1539782"/>
          <a:ext cx="7348888" cy="344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7907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07408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/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20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Negli ultimi anni si è assistito ad una esplosione dei dati </a:t>
            </a:r>
          </a:p>
          <a:p>
            <a:pPr marL="114300" indent="0">
              <a:buNone/>
            </a:pPr>
            <a:endParaRPr lang="it-IT" dirty="0"/>
          </a:p>
          <a:p>
            <a:r>
              <a:rPr lang="it-IT" dirty="0"/>
              <a:t>Importanza di analizzare questi grandi </a:t>
            </a:r>
            <a:r>
              <a:rPr lang="it-IT" dirty="0" err="1"/>
              <a:t>dataset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Necessità di applicativi basati sul Data Analysis</a:t>
            </a:r>
          </a:p>
          <a:p>
            <a:endParaRPr lang="it-IT" dirty="0"/>
          </a:p>
          <a:p>
            <a:r>
              <a:rPr lang="it-IT" b="1" dirty="0"/>
              <a:t>Prendere decisioni in base all’analisi dati 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501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F71F9-F460-444F-B99A-809DE5ABE164}"/>
              </a:ext>
            </a:extLst>
          </p:cNvPr>
          <p:cNvSpPr txBox="1"/>
          <p:nvPr/>
        </p:nvSpPr>
        <p:spPr>
          <a:xfrm>
            <a:off x="2860243" y="2223821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Mettere immagini della serie</a:t>
            </a:r>
          </a:p>
        </p:txBody>
      </p:sp>
    </p:spTree>
    <p:extLst>
      <p:ext uri="{BB962C8B-B14F-4D97-AF65-F5344CB8AC3E}">
        <p14:creationId xmlns:p14="http://schemas.microsoft.com/office/powerpoint/2010/main" val="2157402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Confronto</a:t>
            </a:r>
            <a:r>
              <a:rPr lang="en" dirty="0"/>
              <a:t> </a:t>
            </a:r>
            <a:r>
              <a:rPr lang="en" dirty="0" err="1"/>
              <a:t>risultati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689">
            <a:extLst>
              <a:ext uri="{FF2B5EF4-FFF2-40B4-BE49-F238E27FC236}">
                <a16:creationId xmlns:a16="http://schemas.microsoft.com/office/drawing/2014/main" id="{BDA9C290-7C63-0249-8033-86371C7D0129}"/>
              </a:ext>
            </a:extLst>
          </p:cNvPr>
          <p:cNvGrpSpPr/>
          <p:nvPr/>
        </p:nvGrpSpPr>
        <p:grpSpPr>
          <a:xfrm>
            <a:off x="1466856" y="1769402"/>
            <a:ext cx="363369" cy="221115"/>
            <a:chOff x="3269900" y="3064500"/>
            <a:chExt cx="432325" cy="263075"/>
          </a:xfrm>
        </p:grpSpPr>
        <p:sp>
          <p:nvSpPr>
            <p:cNvPr id="8" name="Shape 690">
              <a:extLst>
                <a:ext uri="{FF2B5EF4-FFF2-40B4-BE49-F238E27FC236}">
                  <a16:creationId xmlns:a16="http://schemas.microsoft.com/office/drawing/2014/main" id="{0CB3A13D-386D-8643-B194-D62C57DFB08E}"/>
                </a:ext>
              </a:extLst>
            </p:cNvPr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691">
              <a:extLst>
                <a:ext uri="{FF2B5EF4-FFF2-40B4-BE49-F238E27FC236}">
                  <a16:creationId xmlns:a16="http://schemas.microsoft.com/office/drawing/2014/main" id="{34FC3EA4-BDBC-F644-BB61-886D7C3828C3}"/>
                </a:ext>
              </a:extLst>
            </p:cNvPr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692">
              <a:extLst>
                <a:ext uri="{FF2B5EF4-FFF2-40B4-BE49-F238E27FC236}">
                  <a16:creationId xmlns:a16="http://schemas.microsoft.com/office/drawing/2014/main" id="{7E4E4EE0-E206-734B-A8D2-6FBEB3163430}"/>
                </a:ext>
              </a:extLst>
            </p:cNvPr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4147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 Dashboard 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2">
            <a:extLst>
              <a:ext uri="{FF2B5EF4-FFF2-40B4-BE49-F238E27FC236}">
                <a16:creationId xmlns:a16="http://schemas.microsoft.com/office/drawing/2014/main" id="{040B642E-CF38-4340-AF18-3B938CCCC424}"/>
              </a:ext>
            </a:extLst>
          </p:cNvPr>
          <p:cNvGrpSpPr/>
          <p:nvPr/>
        </p:nvGrpSpPr>
        <p:grpSpPr>
          <a:xfrm>
            <a:off x="1419140" y="1525523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11" name="Shape 473">
              <a:extLst>
                <a:ext uri="{FF2B5EF4-FFF2-40B4-BE49-F238E27FC236}">
                  <a16:creationId xmlns:a16="http://schemas.microsoft.com/office/drawing/2014/main" id="{986B8759-F3BE-1842-82DB-F2E1DA5FE455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12" name="Shape 474">
              <a:extLst>
                <a:ext uri="{FF2B5EF4-FFF2-40B4-BE49-F238E27FC236}">
                  <a16:creationId xmlns:a16="http://schemas.microsoft.com/office/drawing/2014/main" id="{3042EE93-41D2-9849-8906-0E528D33E071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839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4468813" y="1357313"/>
            <a:ext cx="4675187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</a:rPr>
              <a:t>Grazie per </a:t>
            </a:r>
            <a:r>
              <a:rPr lang="en" sz="4000" dirty="0" err="1">
                <a:solidFill>
                  <a:srgbClr val="FFFFFF"/>
                </a:solidFill>
              </a:rPr>
              <a:t>l’attenzione</a:t>
            </a:r>
            <a:r>
              <a:rPr lang="en" sz="4000" dirty="0">
                <a:solidFill>
                  <a:srgbClr val="FFFFFF"/>
                </a:solidFill>
              </a:rPr>
              <a:t>!!!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rgbClr val="000000"/>
                </a:solidFill>
              </a:rPr>
              <a:t>Domande</a:t>
            </a:r>
            <a:r>
              <a:rPr lang="en" sz="3600" dirty="0">
                <a:solidFill>
                  <a:srgbClr val="000000"/>
                </a:solidFill>
              </a:rPr>
              <a:t>?</a:t>
            </a:r>
            <a:endParaRPr sz="3600" dirty="0">
              <a:solidFill>
                <a:srgbClr val="000000"/>
              </a:solidFill>
            </a:endParaRPr>
          </a:p>
        </p:txBody>
      </p:sp>
      <p:pic>
        <p:nvPicPr>
          <p:cNvPr id="295" name="Shape 29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314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2272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</a:t>
            </a:r>
            <a:r>
              <a:rPr lang="en" dirty="0">
                <a:solidFill>
                  <a:srgbClr val="FF004E"/>
                </a:solidFill>
              </a:rPr>
              <a:t>for use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44425" y="1646250"/>
            <a:ext cx="3322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4E"/>
                </a:solidFill>
              </a:rPr>
              <a:t>EDIT IN GOOGLE SLIDES</a:t>
            </a: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Click on the button under the presentation preview that says "Use as Google Slides Theme".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You will get a copy of this document on your Google Drive and will be able to edit, add or delete slides.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You have to be signed in to your Google account.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383077" y="1646250"/>
            <a:ext cx="3700200" cy="27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4E"/>
                </a:solidFill>
              </a:rPr>
              <a:t>EDIT IN POWERPOINT®</a:t>
            </a:r>
            <a:endParaRPr sz="1200" dirty="0">
              <a:solidFill>
                <a:srgbClr val="FF004E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</a:rPr>
              <a:t>Click on the button under the presentation preview that says "Download as PowerPoint template". You will get a .</a:t>
            </a:r>
            <a:r>
              <a:rPr lang="en" sz="1200" dirty="0" err="1">
                <a:solidFill>
                  <a:srgbClr val="000000"/>
                </a:solidFill>
              </a:rPr>
              <a:t>pptx</a:t>
            </a:r>
            <a:r>
              <a:rPr lang="en" sz="1200" dirty="0">
                <a:solidFill>
                  <a:srgbClr val="000000"/>
                </a:solidFill>
              </a:rPr>
              <a:t> file that you can edit in PowerPoint.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solidFill>
                  <a:srgbClr val="000000"/>
                </a:solidFill>
                <a:hlinkClick r:id="rId3"/>
              </a:rPr>
              <a:t>Presentation design slide</a:t>
            </a:r>
            <a:r>
              <a:rPr lang="en" sz="1200" dirty="0">
                <a:solidFill>
                  <a:srgbClr val="000000"/>
                </a:solidFill>
              </a:rPr>
              <a:t>)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4294967295"/>
          </p:nvPr>
        </p:nvSpPr>
        <p:spPr>
          <a:xfrm>
            <a:off x="0" y="3905250"/>
            <a:ext cx="7239000" cy="827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4E"/>
                </a:solidFill>
              </a:rPr>
              <a:t>More info on how to use this template at </a:t>
            </a:r>
            <a:r>
              <a:rPr lang="en" sz="1200" b="1" u="sng">
                <a:solidFill>
                  <a:srgbClr val="FF004E"/>
                </a:solidFill>
                <a:hlinkClick r:id="rId4"/>
              </a:rPr>
              <a:t>www.slidescarnival.com/help-use-presentation-template</a:t>
            </a:r>
            <a:endParaRPr sz="1200" b="1">
              <a:solidFill>
                <a:srgbClr val="FF004E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4E"/>
                </a:solidFill>
              </a:rPr>
              <a:t>This template is free to use under </a:t>
            </a:r>
            <a:r>
              <a:rPr lang="en" sz="1200" u="sng">
                <a:solidFill>
                  <a:srgbClr val="FF004E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rgbClr val="FF004E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004E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004E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 idx="4294967295"/>
          </p:nvPr>
        </p:nvSpPr>
        <p:spPr>
          <a:xfrm>
            <a:off x="0" y="1357313"/>
            <a:ext cx="3662363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Hello!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</a:rPr>
              <a:t>I am Jayden Smith</a:t>
            </a:r>
            <a:endParaRPr sz="3600" dirty="0">
              <a:solidFill>
                <a:srgbClr val="000000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I am here because I love to give presentations.  You can find me at @username</a:t>
            </a:r>
            <a:endParaRPr sz="3600" b="1" dirty="0">
              <a:solidFill>
                <a:srgbClr val="000000"/>
              </a:solidFill>
            </a:endParaRPr>
          </a:p>
        </p:txBody>
      </p:sp>
      <p:pic>
        <p:nvPicPr>
          <p:cNvPr id="81" name="Shape 81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4E"/>
                </a:solidFill>
              </a:rPr>
              <a:t>slide title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And some text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 idx="4294967295"/>
          </p:nvPr>
        </p:nvSpPr>
        <p:spPr>
          <a:xfrm>
            <a:off x="0" y="1354138"/>
            <a:ext cx="8070850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BIG CONCEPT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4294967295"/>
          </p:nvPr>
        </p:nvSpPr>
        <p:spPr>
          <a:xfrm>
            <a:off x="0" y="2801938"/>
            <a:ext cx="350678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05" name="Shape 105"/>
          <p:cNvGrpSpPr/>
          <p:nvPr/>
        </p:nvGrpSpPr>
        <p:grpSpPr>
          <a:xfrm>
            <a:off x="7462771" y="480773"/>
            <a:ext cx="1055530" cy="1055594"/>
            <a:chOff x="6643075" y="3664250"/>
            <a:chExt cx="407950" cy="407975"/>
          </a:xfrm>
        </p:grpSpPr>
        <p:sp>
          <p:nvSpPr>
            <p:cNvPr id="106" name="Shape 10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109" name="Shape 10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</a:t>
            </a:r>
            <a:r>
              <a:rPr lang="en">
                <a:solidFill>
                  <a:srgbClr val="FF004E"/>
                </a:solidFill>
              </a:rPr>
              <a:t>your content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Data Analysis</a:t>
            </a:r>
            <a:br>
              <a:rPr lang="it-IT" dirty="0"/>
            </a:br>
            <a:r>
              <a:rPr lang="en" dirty="0" err="1"/>
              <a:t>Esempi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0" y="1722438"/>
            <a:ext cx="2482850" cy="320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FontTx/>
              <a:buChar char="-"/>
            </a:pPr>
            <a:r>
              <a:rPr lang="en" dirty="0" err="1">
                <a:solidFill>
                  <a:srgbClr val="FFFFFF"/>
                </a:solidFill>
              </a:rPr>
              <a:t>Analisi</a:t>
            </a:r>
            <a:r>
              <a:rPr lang="en" dirty="0">
                <a:solidFill>
                  <a:srgbClr val="FFFFFF"/>
                </a:solidFill>
              </a:rPr>
              <a:t> Social media</a:t>
            </a: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dirty="0" err="1">
                <a:solidFill>
                  <a:srgbClr val="FFFFFF"/>
                </a:solidFill>
              </a:rPr>
              <a:t>Fraud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detection</a:t>
            </a:r>
            <a:endParaRPr lang="it-IT" dirty="0">
              <a:solidFill>
                <a:srgbClr val="FFFFFF"/>
              </a:solidFill>
            </a:endParaRPr>
          </a:p>
          <a:p>
            <a:pPr marL="285750" lvl="0" indent="-285750">
              <a:buClr>
                <a:srgbClr val="832231"/>
              </a:buClr>
              <a:buFontTx/>
              <a:buChar char="-"/>
            </a:pPr>
            <a:r>
              <a:rPr lang="it-IT" b="1" dirty="0">
                <a:solidFill>
                  <a:srgbClr val="FFFFFF"/>
                </a:solidFill>
              </a:rPr>
              <a:t>Gestione Aeroporti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B2DA0-8C3E-FE44-B902-A836466C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03" y="639950"/>
            <a:ext cx="4504197" cy="3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9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</a:t>
            </a:r>
            <a:r>
              <a:rPr lang="en">
                <a:solidFill>
                  <a:srgbClr val="FF004E"/>
                </a:solidFill>
              </a:rPr>
              <a:t>columns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rgbClr val="000000"/>
                </a:solidFill>
              </a:rPr>
              <a:t>thousand words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4294967295"/>
          </p:nvPr>
        </p:nvSpPr>
        <p:spPr>
          <a:xfrm>
            <a:off x="0" y="1722438"/>
            <a:ext cx="2482850" cy="320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complex idea can be conveyed with just a single still image, namely making it possible to absorb large amounts of data quickly.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4" name="Shape 134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4553062" y="0"/>
            <a:ext cx="45385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0" y="4921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0" y="4921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0" y="3311525"/>
            <a:ext cx="1485900" cy="1379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37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</a:t>
            </a:r>
            <a:r>
              <a:rPr lang="en">
                <a:solidFill>
                  <a:srgbClr val="FF004E"/>
                </a:solidFill>
              </a:rPr>
              <a:t>your ideas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2778148" y="1859675"/>
            <a:ext cx="2337600" cy="2337600"/>
          </a:xfrm>
          <a:prstGeom prst="ellipse">
            <a:avLst/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4E"/>
                </a:solidFill>
                <a:latin typeface="Titillium Web"/>
                <a:ea typeface="Titillium Web"/>
                <a:cs typeface="Titillium Web"/>
                <a:sym typeface="Titillium Web"/>
              </a:rPr>
              <a:t>Gray</a:t>
            </a:r>
            <a:endParaRPr b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781325" y="1859675"/>
            <a:ext cx="2337600" cy="2337600"/>
          </a:xfrm>
          <a:prstGeom prst="ellipse">
            <a:avLst/>
          </a:prstGeom>
          <a:solidFill>
            <a:srgbClr val="FF0040">
              <a:alpha val="819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4774971" y="1859675"/>
            <a:ext cx="2337600" cy="2337600"/>
          </a:xfrm>
          <a:prstGeom prst="ellipse">
            <a:avLst/>
          </a:prstGeom>
          <a:solidFill>
            <a:srgbClr val="FF0040">
              <a:alpha val="81920"/>
            </a:srgbClr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2582400" cy="13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diagrams to explain</a:t>
            </a:r>
            <a:r>
              <a:rPr lang="en">
                <a:solidFill>
                  <a:srgbClr val="000000"/>
                </a:solidFill>
              </a:rPr>
              <a:t> complex ideas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54" name="Shape 154"/>
          <p:cNvGrpSpPr/>
          <p:nvPr/>
        </p:nvGrpSpPr>
        <p:grpSpPr>
          <a:xfrm>
            <a:off x="5194437" y="851760"/>
            <a:ext cx="3343807" cy="3343678"/>
            <a:chOff x="1737360" y="868244"/>
            <a:chExt cx="5669392" cy="5669172"/>
          </a:xfrm>
        </p:grpSpPr>
        <p:sp>
          <p:nvSpPr>
            <p:cNvPr id="155" name="Shape 155"/>
            <p:cNvSpPr/>
            <p:nvPr/>
          </p:nvSpPr>
          <p:spPr>
            <a:xfrm>
              <a:off x="5579152" y="2138742"/>
              <a:ext cx="1827600" cy="312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30469"/>
                    <a:pt x="84228" y="5789"/>
                    <a:pt x="36574" y="0"/>
                  </a:cubicBezTo>
                  <a:cubicBezTo>
                    <a:pt x="38035" y="4054"/>
                    <a:pt x="38790" y="8264"/>
                    <a:pt x="38790" y="12574"/>
                  </a:cubicBezTo>
                  <a:cubicBezTo>
                    <a:pt x="38790" y="31778"/>
                    <a:pt x="23668" y="48933"/>
                    <a:pt x="0" y="60170"/>
                  </a:cubicBezTo>
                  <a:cubicBezTo>
                    <a:pt x="23668" y="71365"/>
                    <a:pt x="38790" y="88463"/>
                    <a:pt x="38790" y="107610"/>
                  </a:cubicBezTo>
                  <a:cubicBezTo>
                    <a:pt x="38790" y="111863"/>
                    <a:pt x="38060" y="116002"/>
                    <a:pt x="36647" y="120000"/>
                  </a:cubicBezTo>
                  <a:cubicBezTo>
                    <a:pt x="84253" y="114196"/>
                    <a:pt x="120000" y="89544"/>
                    <a:pt x="120000" y="6000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572079" y="3707358"/>
              <a:ext cx="1597800" cy="159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637" y="0"/>
                  </a:moveTo>
                  <a:cubicBezTo>
                    <a:pt x="61072" y="11868"/>
                    <a:pt x="43666" y="20358"/>
                    <a:pt x="24618" y="24351"/>
                  </a:cubicBezTo>
                  <a:cubicBezTo>
                    <a:pt x="20608" y="43621"/>
                    <a:pt x="12002" y="61214"/>
                    <a:pt x="0" y="75904"/>
                  </a:cubicBezTo>
                  <a:cubicBezTo>
                    <a:pt x="22028" y="102825"/>
                    <a:pt x="55446" y="120000"/>
                    <a:pt x="92847" y="120000"/>
                  </a:cubicBezTo>
                  <a:cubicBezTo>
                    <a:pt x="101313" y="120000"/>
                    <a:pt x="109584" y="119134"/>
                    <a:pt x="117549" y="117458"/>
                  </a:cubicBezTo>
                  <a:cubicBezTo>
                    <a:pt x="119164" y="109611"/>
                    <a:pt x="120000" y="101484"/>
                    <a:pt x="120000" y="93134"/>
                  </a:cubicBezTo>
                  <a:cubicBezTo>
                    <a:pt x="120000" y="55545"/>
                    <a:pt x="102705" y="21978"/>
                    <a:pt x="75637" y="0"/>
                  </a:cubicBezTo>
                  <a:close/>
                </a:path>
              </a:pathLst>
            </a:custGeom>
            <a:solidFill>
              <a:srgbClr val="D824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737360" y="2138742"/>
              <a:ext cx="1827900" cy="312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170"/>
                  </a:moveTo>
                  <a:cubicBezTo>
                    <a:pt x="96311" y="48933"/>
                    <a:pt x="81192" y="31778"/>
                    <a:pt x="81192" y="12574"/>
                  </a:cubicBezTo>
                  <a:cubicBezTo>
                    <a:pt x="81192" y="8264"/>
                    <a:pt x="81947" y="4054"/>
                    <a:pt x="83408" y="0"/>
                  </a:cubicBezTo>
                  <a:cubicBezTo>
                    <a:pt x="35788" y="5803"/>
                    <a:pt x="0" y="30469"/>
                    <a:pt x="0" y="60000"/>
                  </a:cubicBezTo>
                  <a:cubicBezTo>
                    <a:pt x="0" y="89544"/>
                    <a:pt x="35763" y="114182"/>
                    <a:pt x="83335" y="120000"/>
                  </a:cubicBezTo>
                  <a:cubicBezTo>
                    <a:pt x="81923" y="116002"/>
                    <a:pt x="81192" y="111863"/>
                    <a:pt x="81192" y="107610"/>
                  </a:cubicBezTo>
                  <a:cubicBezTo>
                    <a:pt x="81192" y="88463"/>
                    <a:pt x="96311" y="71365"/>
                    <a:pt x="120000" y="60170"/>
                  </a:cubicBezTo>
                  <a:close/>
                </a:path>
              </a:pathLst>
            </a:custGeom>
            <a:gradFill>
              <a:gsLst>
                <a:gs pos="0">
                  <a:srgbClr val="CA8A00"/>
                </a:gs>
                <a:gs pos="80000">
                  <a:srgbClr val="FFB600"/>
                </a:gs>
                <a:gs pos="100000">
                  <a:srgbClr val="FFBA00"/>
                </a:gs>
              </a:gsLst>
              <a:lin ang="16200038" scaled="0"/>
            </a:gradFill>
            <a:ln w="9525" cap="flat" cmpd="sng">
              <a:solidFill>
                <a:srgbClr val="EFAB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974105" y="3707358"/>
              <a:ext cx="1598100" cy="159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5904"/>
                  </a:moveTo>
                  <a:cubicBezTo>
                    <a:pt x="107997" y="61214"/>
                    <a:pt x="99391" y="43621"/>
                    <a:pt x="95381" y="24351"/>
                  </a:cubicBezTo>
                  <a:cubicBezTo>
                    <a:pt x="76333" y="20358"/>
                    <a:pt x="58955" y="11840"/>
                    <a:pt x="44390" y="0"/>
                  </a:cubicBezTo>
                  <a:cubicBezTo>
                    <a:pt x="17294" y="21978"/>
                    <a:pt x="0" y="55545"/>
                    <a:pt x="0" y="93134"/>
                  </a:cubicBezTo>
                  <a:cubicBezTo>
                    <a:pt x="0" y="101484"/>
                    <a:pt x="835" y="109611"/>
                    <a:pt x="2450" y="117458"/>
                  </a:cubicBezTo>
                  <a:cubicBezTo>
                    <a:pt x="10415" y="119134"/>
                    <a:pt x="18686" y="120000"/>
                    <a:pt x="27152" y="120000"/>
                  </a:cubicBezTo>
                  <a:cubicBezTo>
                    <a:pt x="64581" y="120000"/>
                    <a:pt x="97999" y="102825"/>
                    <a:pt x="120000" y="75904"/>
                  </a:cubicBezTo>
                  <a:close/>
                </a:path>
              </a:pathLst>
            </a:custGeom>
            <a:gradFill>
              <a:gsLst>
                <a:gs pos="0">
                  <a:srgbClr val="BA5D2A"/>
                </a:gs>
                <a:gs pos="80000">
                  <a:srgbClr val="F57A38"/>
                </a:gs>
                <a:gs pos="100000">
                  <a:srgbClr val="FA7A34"/>
                </a:gs>
              </a:gsLst>
              <a:lin ang="16200038" scaled="0"/>
            </a:gradFill>
            <a:ln w="9525" cap="flat" cmpd="sng">
              <a:solidFill>
                <a:srgbClr val="E5804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244132" y="4030752"/>
              <a:ext cx="655800" cy="684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773" y="44853"/>
                    <a:pt x="30746" y="85807"/>
                    <a:pt x="60000" y="120000"/>
                  </a:cubicBezTo>
                  <a:cubicBezTo>
                    <a:pt x="89253" y="85807"/>
                    <a:pt x="110226" y="44853"/>
                    <a:pt x="120000" y="0"/>
                  </a:cubicBezTo>
                  <a:cubicBezTo>
                    <a:pt x="100656" y="3835"/>
                    <a:pt x="80565" y="5915"/>
                    <a:pt x="60000" y="5915"/>
                  </a:cubicBezTo>
                  <a:cubicBezTo>
                    <a:pt x="39434" y="5915"/>
                    <a:pt x="19343" y="3835"/>
                    <a:pt x="0" y="0"/>
                  </a:cubicBezTo>
                  <a:close/>
                </a:path>
              </a:pathLst>
            </a:custGeom>
            <a:solidFill>
              <a:srgbClr val="8A3C1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3007858" y="868244"/>
              <a:ext cx="3128400" cy="182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9999"/>
                  </a:moveTo>
                  <a:cubicBezTo>
                    <a:pt x="71251" y="96439"/>
                    <a:pt x="88321" y="81424"/>
                    <a:pt x="107425" y="81424"/>
                  </a:cubicBezTo>
                  <a:cubicBezTo>
                    <a:pt x="111735" y="81424"/>
                    <a:pt x="115945" y="82181"/>
                    <a:pt x="120000" y="83645"/>
                  </a:cubicBezTo>
                  <a:cubicBezTo>
                    <a:pt x="114210" y="35890"/>
                    <a:pt x="89544" y="0"/>
                    <a:pt x="60000" y="0"/>
                  </a:cubicBezTo>
                  <a:cubicBezTo>
                    <a:pt x="30469" y="0"/>
                    <a:pt x="5803" y="35890"/>
                    <a:pt x="0" y="83645"/>
                  </a:cubicBezTo>
                  <a:cubicBezTo>
                    <a:pt x="4054" y="82181"/>
                    <a:pt x="8264" y="81424"/>
                    <a:pt x="12574" y="81424"/>
                  </a:cubicBezTo>
                  <a:cubicBezTo>
                    <a:pt x="31692" y="81424"/>
                    <a:pt x="48762" y="96439"/>
                    <a:pt x="60000" y="119999"/>
                  </a:cubicBez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4572079" y="2104989"/>
              <a:ext cx="1597800" cy="160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3878"/>
                  </a:moveTo>
                  <a:cubicBezTo>
                    <a:pt x="12169" y="58653"/>
                    <a:pt x="20830" y="76398"/>
                    <a:pt x="24757" y="95866"/>
                  </a:cubicBezTo>
                  <a:cubicBezTo>
                    <a:pt x="43778" y="99810"/>
                    <a:pt x="61100" y="108252"/>
                    <a:pt x="75637" y="120000"/>
                  </a:cubicBezTo>
                  <a:cubicBezTo>
                    <a:pt x="102705" y="98060"/>
                    <a:pt x="120000" y="64568"/>
                    <a:pt x="120000" y="27077"/>
                  </a:cubicBezTo>
                  <a:cubicBezTo>
                    <a:pt x="120000" y="18662"/>
                    <a:pt x="119136" y="10442"/>
                    <a:pt x="117465" y="2527"/>
                  </a:cubicBezTo>
                  <a:cubicBezTo>
                    <a:pt x="109528" y="860"/>
                    <a:pt x="101285" y="0"/>
                    <a:pt x="92847" y="0"/>
                  </a:cubicBezTo>
                  <a:cubicBezTo>
                    <a:pt x="55446" y="0"/>
                    <a:pt x="22028" y="17079"/>
                    <a:pt x="0" y="43878"/>
                  </a:cubicBezTo>
                  <a:close/>
                </a:path>
              </a:pathLst>
            </a:custGeom>
            <a:solidFill>
              <a:srgbClr val="24617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4899868" y="3385063"/>
              <a:ext cx="679200" cy="64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60" y="59069"/>
                  </a:moveTo>
                  <a:cubicBezTo>
                    <a:pt x="5960" y="79954"/>
                    <a:pt x="3864" y="100356"/>
                    <a:pt x="0" y="119999"/>
                  </a:cubicBezTo>
                  <a:cubicBezTo>
                    <a:pt x="44803" y="110143"/>
                    <a:pt x="85742" y="89190"/>
                    <a:pt x="119999" y="59896"/>
                  </a:cubicBezTo>
                  <a:cubicBezTo>
                    <a:pt x="85807" y="30740"/>
                    <a:pt x="45065" y="9787"/>
                    <a:pt x="327" y="0"/>
                  </a:cubicBezTo>
                  <a:cubicBezTo>
                    <a:pt x="3995" y="19092"/>
                    <a:pt x="5960" y="38805"/>
                    <a:pt x="5960" y="59069"/>
                  </a:cubicBezTo>
                  <a:close/>
                </a:path>
              </a:pathLst>
            </a:custGeom>
            <a:solidFill>
              <a:srgbClr val="90182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2974105" y="2104989"/>
              <a:ext cx="1598100" cy="160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390" y="120000"/>
                  </a:moveTo>
                  <a:cubicBezTo>
                    <a:pt x="58899" y="108252"/>
                    <a:pt x="76249" y="99810"/>
                    <a:pt x="95242" y="95866"/>
                  </a:cubicBezTo>
                  <a:cubicBezTo>
                    <a:pt x="99169" y="76398"/>
                    <a:pt x="107857" y="58653"/>
                    <a:pt x="120000" y="43878"/>
                  </a:cubicBezTo>
                  <a:cubicBezTo>
                    <a:pt x="97999" y="17079"/>
                    <a:pt x="64581" y="0"/>
                    <a:pt x="27152" y="0"/>
                  </a:cubicBezTo>
                  <a:cubicBezTo>
                    <a:pt x="18714" y="0"/>
                    <a:pt x="10471" y="860"/>
                    <a:pt x="2534" y="2527"/>
                  </a:cubicBezTo>
                  <a:cubicBezTo>
                    <a:pt x="863" y="10442"/>
                    <a:pt x="0" y="18662"/>
                    <a:pt x="0" y="27077"/>
                  </a:cubicBezTo>
                  <a:cubicBezTo>
                    <a:pt x="0" y="64568"/>
                    <a:pt x="17294" y="98060"/>
                    <a:pt x="44390" y="120000"/>
                  </a:cubicBezTo>
                  <a:close/>
                </a:path>
              </a:pathLst>
            </a:custGeom>
            <a:gradFill>
              <a:gsLst>
                <a:gs pos="0">
                  <a:srgbClr val="458E48"/>
                </a:gs>
                <a:gs pos="80000">
                  <a:srgbClr val="5BBC5E"/>
                </a:gs>
                <a:gs pos="100000">
                  <a:srgbClr val="5BBD5C"/>
                </a:gs>
              </a:gsLst>
              <a:lin ang="16200038" scaled="0"/>
            </a:gradFill>
            <a:ln w="9525" cap="flat" cmpd="sng">
              <a:solidFill>
                <a:srgbClr val="66B3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3565162" y="3385063"/>
              <a:ext cx="678900" cy="64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672" y="0"/>
                  </a:moveTo>
                  <a:cubicBezTo>
                    <a:pt x="74975" y="9787"/>
                    <a:pt x="34145" y="30740"/>
                    <a:pt x="0" y="59896"/>
                  </a:cubicBezTo>
                  <a:cubicBezTo>
                    <a:pt x="34276" y="89121"/>
                    <a:pt x="75172" y="110143"/>
                    <a:pt x="119999" y="119999"/>
                  </a:cubicBezTo>
                  <a:cubicBezTo>
                    <a:pt x="116133" y="100356"/>
                    <a:pt x="114036" y="79954"/>
                    <a:pt x="114036" y="59069"/>
                  </a:cubicBezTo>
                  <a:cubicBezTo>
                    <a:pt x="114036" y="38805"/>
                    <a:pt x="116002" y="19092"/>
                    <a:pt x="119672" y="0"/>
                  </a:cubicBezTo>
                  <a:close/>
                </a:path>
              </a:pathLst>
            </a:custGeom>
            <a:solidFill>
              <a:srgbClr val="4792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242405" y="2690866"/>
              <a:ext cx="659400" cy="69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10483" y="75064"/>
                    <a:pt x="89493" y="34102"/>
                    <a:pt x="60000" y="0"/>
                  </a:cubicBezTo>
                  <a:cubicBezTo>
                    <a:pt x="30573" y="34102"/>
                    <a:pt x="9516" y="75064"/>
                    <a:pt x="0" y="120000"/>
                  </a:cubicBezTo>
                  <a:cubicBezTo>
                    <a:pt x="19370" y="116153"/>
                    <a:pt x="39415" y="114102"/>
                    <a:pt x="60000" y="114102"/>
                  </a:cubicBezTo>
                  <a:cubicBezTo>
                    <a:pt x="80584" y="114102"/>
                    <a:pt x="100629" y="116153"/>
                    <a:pt x="120000" y="120000"/>
                  </a:cubicBezTo>
                  <a:close/>
                </a:path>
              </a:pathLst>
            </a:custGeom>
            <a:solidFill>
              <a:srgbClr val="47924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4210380" y="3350997"/>
              <a:ext cx="723300" cy="71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07" y="5738"/>
                  </a:moveTo>
                  <a:cubicBezTo>
                    <a:pt x="97046" y="1995"/>
                    <a:pt x="78769" y="0"/>
                    <a:pt x="60000" y="0"/>
                  </a:cubicBezTo>
                  <a:cubicBezTo>
                    <a:pt x="41230" y="0"/>
                    <a:pt x="22953" y="1995"/>
                    <a:pt x="5292" y="5738"/>
                  </a:cubicBezTo>
                  <a:cubicBezTo>
                    <a:pt x="1846" y="23014"/>
                    <a:pt x="0" y="40852"/>
                    <a:pt x="0" y="59189"/>
                  </a:cubicBezTo>
                  <a:cubicBezTo>
                    <a:pt x="0" y="78087"/>
                    <a:pt x="1969" y="96548"/>
                    <a:pt x="5600" y="114324"/>
                  </a:cubicBezTo>
                  <a:cubicBezTo>
                    <a:pt x="23138" y="118004"/>
                    <a:pt x="41353" y="120000"/>
                    <a:pt x="60000" y="120000"/>
                  </a:cubicBezTo>
                  <a:cubicBezTo>
                    <a:pt x="78646" y="120000"/>
                    <a:pt x="96861" y="118004"/>
                    <a:pt x="114400" y="114324"/>
                  </a:cubicBezTo>
                  <a:cubicBezTo>
                    <a:pt x="118030" y="96548"/>
                    <a:pt x="120000" y="78087"/>
                    <a:pt x="120000" y="59189"/>
                  </a:cubicBezTo>
                  <a:cubicBezTo>
                    <a:pt x="120000" y="40852"/>
                    <a:pt x="118153" y="23014"/>
                    <a:pt x="114707" y="5738"/>
                  </a:cubicBez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3006759" y="4715216"/>
              <a:ext cx="3130500" cy="18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8770" y="23540"/>
                    <a:pt x="31712" y="38559"/>
                    <a:pt x="12608" y="38559"/>
                  </a:cubicBezTo>
                  <a:cubicBezTo>
                    <a:pt x="8287" y="38559"/>
                    <a:pt x="4065" y="37802"/>
                    <a:pt x="0" y="36336"/>
                  </a:cubicBezTo>
                  <a:cubicBezTo>
                    <a:pt x="5742" y="84102"/>
                    <a:pt x="30433" y="119999"/>
                    <a:pt x="60000" y="119999"/>
                  </a:cubicBezTo>
                  <a:cubicBezTo>
                    <a:pt x="89580" y="119999"/>
                    <a:pt x="114257" y="84102"/>
                    <a:pt x="120000" y="36336"/>
                  </a:cubicBezTo>
                  <a:cubicBezTo>
                    <a:pt x="115934" y="37802"/>
                    <a:pt x="111712" y="38559"/>
                    <a:pt x="107391" y="38559"/>
                  </a:cubicBezTo>
                  <a:cubicBezTo>
                    <a:pt x="88301" y="38559"/>
                    <a:pt x="71243" y="23540"/>
                    <a:pt x="60000" y="0"/>
                  </a:cubicBezTo>
                  <a:close/>
                </a:path>
              </a:pathLst>
            </a:custGeom>
            <a:gradFill>
              <a:gsLst>
                <a:gs pos="0">
                  <a:srgbClr val="B64152"/>
                </a:gs>
                <a:gs pos="80000">
                  <a:srgbClr val="EF566B"/>
                </a:gs>
                <a:gs pos="100000">
                  <a:srgbClr val="F35469"/>
                </a:gs>
              </a:gsLst>
              <a:lin ang="16200038" scaled="0"/>
            </a:gradFill>
            <a:ln w="9525" cap="flat" cmpd="sng">
              <a:solidFill>
                <a:srgbClr val="E26677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52000" endA="300" endPos="35000" fadeDir="5400012" sy="-100000" algn="bl" rotWithShape="0"/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Shape 168"/>
          <p:cNvSpPr/>
          <p:nvPr/>
        </p:nvSpPr>
        <p:spPr>
          <a:xfrm>
            <a:off x="6444688" y="1214161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444688" y="3604245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Finance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248231" y="2438688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Leader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599018" y="2438688"/>
            <a:ext cx="884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Economy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7020438" y="1910680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Risk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7020438" y="2907719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Profit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6065517" y="1910680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Rise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6065517" y="2907719"/>
            <a:ext cx="693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Idea</a:t>
            </a:r>
            <a:endParaRPr sz="10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76" name="Shape 176"/>
          <p:cNvGrpSpPr/>
          <p:nvPr/>
        </p:nvGrpSpPr>
        <p:grpSpPr>
          <a:xfrm rot="10800000" flipH="1">
            <a:off x="5935436" y="807988"/>
            <a:ext cx="921227" cy="337186"/>
            <a:chOff x="3567105" y="2981335"/>
            <a:chExt cx="3862589" cy="2157300"/>
          </a:xfrm>
        </p:grpSpPr>
        <p:cxnSp>
          <p:nvCxnSpPr>
            <p:cNvPr id="177" name="Shape 177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78" name="Shape 178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79" name="Shape 179"/>
          <p:cNvSpPr/>
          <p:nvPr/>
        </p:nvSpPr>
        <p:spPr>
          <a:xfrm>
            <a:off x="4861173" y="3665692"/>
            <a:ext cx="8079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80" name="Shape 180"/>
          <p:cNvGrpSpPr/>
          <p:nvPr/>
        </p:nvGrpSpPr>
        <p:grpSpPr>
          <a:xfrm rot="5400000" flipH="1">
            <a:off x="4901747" y="3008973"/>
            <a:ext cx="921227" cy="337186"/>
            <a:chOff x="3567105" y="2981335"/>
            <a:chExt cx="3862589" cy="2157300"/>
          </a:xfrm>
        </p:grpSpPr>
        <p:cxnSp>
          <p:nvCxnSpPr>
            <p:cNvPr id="181" name="Shape 181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2" name="Shape 182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83" name="Shape 183"/>
          <p:cNvSpPr/>
          <p:nvPr/>
        </p:nvSpPr>
        <p:spPr>
          <a:xfrm>
            <a:off x="7849440" y="4046692"/>
            <a:ext cx="884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84" name="Shape 184"/>
          <p:cNvGrpSpPr/>
          <p:nvPr/>
        </p:nvGrpSpPr>
        <p:grpSpPr>
          <a:xfrm flipH="1">
            <a:off x="6906613" y="3947060"/>
            <a:ext cx="921227" cy="337186"/>
            <a:chOff x="3567105" y="2981335"/>
            <a:chExt cx="3862589" cy="2157300"/>
          </a:xfrm>
        </p:grpSpPr>
        <p:cxnSp>
          <p:nvCxnSpPr>
            <p:cNvPr id="185" name="Shape 185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86" name="Shape 186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87" name="Shape 187"/>
          <p:cNvSpPr/>
          <p:nvPr/>
        </p:nvSpPr>
        <p:spPr>
          <a:xfrm>
            <a:off x="8154240" y="795539"/>
            <a:ext cx="840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88" name="Shape 188"/>
          <p:cNvGrpSpPr/>
          <p:nvPr/>
        </p:nvGrpSpPr>
        <p:grpSpPr>
          <a:xfrm rot="-5400000" flipH="1">
            <a:off x="7852440" y="1730299"/>
            <a:ext cx="921227" cy="337186"/>
            <a:chOff x="3567105" y="2981335"/>
            <a:chExt cx="3862589" cy="2157300"/>
          </a:xfrm>
        </p:grpSpPr>
        <p:cxnSp>
          <p:nvCxnSpPr>
            <p:cNvPr id="189" name="Shape 189"/>
            <p:cNvCxnSpPr/>
            <p:nvPr/>
          </p:nvCxnSpPr>
          <p:spPr>
            <a:xfrm>
              <a:off x="3567105" y="5137135"/>
              <a:ext cx="1785900" cy="15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90" name="Shape 190"/>
            <p:cNvCxnSpPr/>
            <p:nvPr/>
          </p:nvCxnSpPr>
          <p:spPr>
            <a:xfrm rot="10800000" flipH="1">
              <a:off x="5348294" y="2981335"/>
              <a:ext cx="2081400" cy="2155800"/>
            </a:xfrm>
            <a:prstGeom prst="straightConnector1">
              <a:avLst/>
            </a:prstGeom>
            <a:noFill/>
            <a:ln w="9525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91" name="Shape 191"/>
          <p:cNvSpPr/>
          <p:nvPr/>
        </p:nvSpPr>
        <p:spPr>
          <a:xfrm>
            <a:off x="4791062" y="582714"/>
            <a:ext cx="11229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Example text. 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84350" y="4072175"/>
            <a:ext cx="23193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Diagram featured by </a:t>
            </a:r>
            <a:r>
              <a:rPr lang="en" u="sng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poweredtemplate.com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solidFill>
                  <a:srgbClr val="FF004E"/>
                </a:solidFill>
              </a:rPr>
              <a:t>compare data</a:t>
            </a:r>
            <a:endParaRPr>
              <a:solidFill>
                <a:srgbClr val="FF004E"/>
              </a:solidFill>
            </a:endParaRPr>
          </a:p>
        </p:txBody>
      </p:sp>
      <p:graphicFrame>
        <p:nvGraphicFramePr>
          <p:cNvPr id="198" name="Shape 198"/>
          <p:cNvGraphicFramePr/>
          <p:nvPr/>
        </p:nvGraphicFramePr>
        <p:xfrm>
          <a:off x="967700" y="1564481"/>
          <a:ext cx="5589400" cy="2713200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3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Yellow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Blue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Orange</a:t>
                      </a:r>
                      <a:endParaRPr sz="11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3000" b="1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rgbClr val="FF004E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3000" b="1" dirty="0">
                        <a:solidFill>
                          <a:srgbClr val="FF004E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937401" y="1143925"/>
            <a:ext cx="7748826" cy="3691370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308225" y="1885500"/>
            <a:ext cx="698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office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570425" y="233130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3189775" y="3731525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139575" y="208800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833725" y="407285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6806125" y="2551325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7585500" y="4188950"/>
            <a:ext cx="146100" cy="146100"/>
          </a:xfrm>
          <a:prstGeom prst="mathMultiply">
            <a:avLst>
              <a:gd name="adj1" fmla="val 23520"/>
            </a:avLst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ctrTitle" idx="4294967295"/>
          </p:nvPr>
        </p:nvSpPr>
        <p:spPr>
          <a:xfrm>
            <a:off x="0" y="135413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89,526,124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ubTitle" idx="4294967295"/>
          </p:nvPr>
        </p:nvSpPr>
        <p:spPr>
          <a:xfrm>
            <a:off x="0" y="2687638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ctrTitle" idx="4294967295"/>
          </p:nvPr>
        </p:nvSpPr>
        <p:spPr>
          <a:xfrm>
            <a:off x="0" y="190500"/>
            <a:ext cx="7772400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4E"/>
                </a:solidFill>
              </a:rPr>
              <a:t>89,526,124$</a:t>
            </a:r>
            <a:endParaRPr sz="7200">
              <a:solidFill>
                <a:srgbClr val="FF004E"/>
              </a:solidFill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subTitle" idx="4294967295"/>
          </p:nvPr>
        </p:nvSpPr>
        <p:spPr>
          <a:xfrm>
            <a:off x="0" y="1030288"/>
            <a:ext cx="7772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24" name="Shape 224"/>
          <p:cNvSpPr txBox="1">
            <a:spLocks noGrp="1"/>
          </p:cNvSpPr>
          <p:nvPr>
            <p:ph type="ctrTitle" idx="4294967295"/>
          </p:nvPr>
        </p:nvSpPr>
        <p:spPr>
          <a:xfrm>
            <a:off x="0" y="3276600"/>
            <a:ext cx="7772400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4E"/>
                </a:solidFill>
              </a:rPr>
              <a:t>100%</a:t>
            </a:r>
            <a:endParaRPr sz="7200">
              <a:solidFill>
                <a:srgbClr val="FF004E"/>
              </a:solidFill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ubTitle" idx="4294967295"/>
          </p:nvPr>
        </p:nvSpPr>
        <p:spPr>
          <a:xfrm>
            <a:off x="0" y="4116388"/>
            <a:ext cx="7772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26" name="Shape 226"/>
          <p:cNvSpPr txBox="1">
            <a:spLocks noGrp="1"/>
          </p:cNvSpPr>
          <p:nvPr>
            <p:ph type="ctrTitle" idx="4294967295"/>
          </p:nvPr>
        </p:nvSpPr>
        <p:spPr>
          <a:xfrm>
            <a:off x="0" y="1733550"/>
            <a:ext cx="7772400" cy="89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4E"/>
                </a:solidFill>
              </a:rPr>
              <a:t>185,244</a:t>
            </a:r>
            <a:r>
              <a:rPr lang="en" sz="4800">
                <a:solidFill>
                  <a:srgbClr val="FF004E"/>
                </a:solidFill>
              </a:rPr>
              <a:t> users</a:t>
            </a:r>
            <a:endParaRPr sz="4800">
              <a:solidFill>
                <a:srgbClr val="FF004E"/>
              </a:solidFill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ubTitle" idx="4294967295"/>
          </p:nvPr>
        </p:nvSpPr>
        <p:spPr>
          <a:xfrm>
            <a:off x="0" y="2573338"/>
            <a:ext cx="77724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Work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8293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is easy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33" name="Shape 233"/>
          <p:cNvCxnSpPr/>
          <p:nvPr/>
        </p:nvCxnSpPr>
        <p:spPr>
          <a:xfrm>
            <a:off x="12175" y="2556750"/>
            <a:ext cx="91305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Shape 234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61200" y="2677825"/>
            <a:ext cx="1180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first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3834900" y="2677825"/>
            <a:ext cx="1180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second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6790350" y="2677825"/>
            <a:ext cx="1074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last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4E"/>
                </a:solidFill>
              </a:rPr>
              <a:t>some concepts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017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844425" y="3124200"/>
            <a:ext cx="2017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6" name="Shape 246"/>
          <p:cNvSpPr txBox="1">
            <a:spLocks noGrp="1"/>
          </p:cNvSpPr>
          <p:nvPr>
            <p:ph type="body" idx="3"/>
          </p:nvPr>
        </p:nvSpPr>
        <p:spPr>
          <a:xfrm>
            <a:off x="2965239" y="1619250"/>
            <a:ext cx="2017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47" name="Shape 247"/>
          <p:cNvSpPr txBox="1">
            <a:spLocks noGrp="1"/>
          </p:cNvSpPr>
          <p:nvPr>
            <p:ph type="body" idx="4294967295"/>
          </p:nvPr>
        </p:nvSpPr>
        <p:spPr>
          <a:xfrm>
            <a:off x="7126288" y="1619250"/>
            <a:ext cx="2017712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9" name="Shape 249"/>
          <p:cNvSpPr txBox="1">
            <a:spLocks noGrp="1"/>
          </p:cNvSpPr>
          <p:nvPr>
            <p:ph type="body" idx="4294967295"/>
          </p:nvPr>
        </p:nvSpPr>
        <p:spPr>
          <a:xfrm>
            <a:off x="0" y="3124200"/>
            <a:ext cx="2017713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0" name="Shape 250"/>
          <p:cNvSpPr txBox="1">
            <a:spLocks noGrp="1"/>
          </p:cNvSpPr>
          <p:nvPr>
            <p:ph type="body" idx="4294967295"/>
          </p:nvPr>
        </p:nvSpPr>
        <p:spPr>
          <a:xfrm>
            <a:off x="7126288" y="3124200"/>
            <a:ext cx="2017712" cy="1304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2465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copy&amp;paste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908500" cy="40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468725" y="839000"/>
            <a:ext cx="1888500" cy="335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iPhone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Tablet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3949151" y="930376"/>
            <a:ext cx="4748024" cy="369639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4147841" y="1126671"/>
            <a:ext cx="4350600" cy="27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tillium Web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>
              <a:solidFill>
                <a:srgbClr val="999999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Desktop</a:t>
            </a:r>
            <a:endParaRPr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project</a:t>
            </a: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0" y="1436688"/>
            <a:ext cx="2984500" cy="348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4468813" y="1357313"/>
            <a:ext cx="4675187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Thanks!!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Any questions?</a:t>
            </a:r>
            <a:endParaRPr sz="3600">
              <a:solidFill>
                <a:srgbClr val="00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You can find me at @username &amp; user@mail.me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295" name="Shape 29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Special thanks to all the people who made and released these awesome resources for free: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>
                <a:solidFill>
                  <a:srgbClr val="000000"/>
                </a:solidFill>
              </a:rPr>
              <a:t>Presentation template by </a:t>
            </a:r>
            <a:r>
              <a:rPr lang="en" u="sng">
                <a:solidFill>
                  <a:srgbClr val="000000"/>
                </a:solidFill>
                <a:hlinkClick r:id="rId3"/>
              </a:rPr>
              <a:t>SlidesCarnival</a:t>
            </a: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>
                <a:solidFill>
                  <a:srgbClr val="000000"/>
                </a:solidFill>
              </a:rPr>
              <a:t>Photographs by </a:t>
            </a:r>
            <a:r>
              <a:rPr lang="en" u="sng">
                <a:solidFill>
                  <a:srgbClr val="000000"/>
                </a:solidFill>
                <a:hlinkClick r:id="rId4"/>
              </a:rPr>
              <a:t>Unsplash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4E"/>
                </a:solidFill>
              </a:rPr>
              <a:t>design</a:t>
            </a:r>
            <a:endParaRPr>
              <a:solidFill>
                <a:srgbClr val="FF004E"/>
              </a:solidFill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844425" y="1728700"/>
            <a:ext cx="7842300" cy="21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This presentation uses the following typographies and colors: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Titles: Titillium web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Body copy: Titillium web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You can download the fonts on this page: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00"/>
                </a:solidFill>
                <a:hlinkClick r:id="rId3"/>
              </a:rPr>
              <a:t>https://www.google.com/fonts#UsePlace:use/Collection:Titillium+Web:400,400italic,700,700italic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Click on the “arrow button” that appears on the top right</a:t>
            </a:r>
            <a:endParaRPr sz="120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Black </a:t>
            </a:r>
            <a:r>
              <a:rPr lang="en" sz="1200" b="1">
                <a:solidFill>
                  <a:srgbClr val="000000"/>
                </a:solidFill>
              </a:rPr>
              <a:t>#000000</a:t>
            </a:r>
            <a:endParaRPr sz="1200" b="1">
              <a:solidFill>
                <a:srgbClr val="000000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▪"/>
            </a:pPr>
            <a:r>
              <a:rPr lang="en" sz="1200">
                <a:solidFill>
                  <a:srgbClr val="000000"/>
                </a:solidFill>
              </a:rPr>
              <a:t>Magenta </a:t>
            </a:r>
            <a:r>
              <a:rPr lang="en" sz="1200" b="1">
                <a:solidFill>
                  <a:srgbClr val="FF004E"/>
                </a:solidFill>
              </a:rPr>
              <a:t>#ff004e</a:t>
            </a:r>
            <a:endParaRPr sz="1200" b="1">
              <a:solidFill>
                <a:srgbClr val="FF004E"/>
              </a:solidFill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844425" y="4400250"/>
            <a:ext cx="6636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FF004E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rgbClr val="FF004E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950" y="3224678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Long 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plannig</a:t>
            </a:r>
            <a:r>
              <a:rPr lang="it-IT" dirty="0"/>
              <a:t> JNB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Lo scopo del </a:t>
            </a:r>
            <a:r>
              <a:rPr lang="it-IT" dirty="0" err="1"/>
              <a:t>project</a:t>
            </a:r>
            <a:r>
              <a:rPr lang="it-IT" dirty="0"/>
              <a:t> work è di fornire supporto nei processi decisionali che riguardanti i flussi aeroportuali e le risorse dell’aeroporto.</a:t>
            </a:r>
          </a:p>
          <a:p>
            <a:endParaRPr lang="it-IT" dirty="0"/>
          </a:p>
          <a:p>
            <a:r>
              <a:rPr lang="it-IT" dirty="0"/>
              <a:t>Le decisioni devono essere prese in base alle previsioni di crescita/decrescita delle risorse e dei flussi.</a:t>
            </a:r>
          </a:p>
          <a:p>
            <a:endParaRPr lang="it-IT" dirty="0"/>
          </a:p>
          <a:p>
            <a:r>
              <a:rPr lang="it-IT" dirty="0"/>
              <a:t>Aiutare nel processo decisionale mediante l’analisi dei dati raccolti nei database dell’ente che gestisce l’aeroporto.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974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</a:t>
            </a: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16" name="Shape 31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Shape 33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31" name="Shape 33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Shape 3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37" name="Shape 3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Shape 34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45" name="Shape 345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Shape 34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Shape 35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51" name="Shape 35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59" name="Shape 35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Shape 363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Shape 36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68" name="Shape 36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71" name="Shape 37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74" name="Shape 37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78" name="Shape 37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386" name="Shape 38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Shape 39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393" name="Shape 39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Shape 39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Shape 39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399" name="Shape 39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02" name="Shape 40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08" name="Shape 40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11" name="Shape 41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19" name="Shape 41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Shape 42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25" name="Shape 425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34" name="Shape 43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39" name="Shape 4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49" name="Shape 44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52" name="Shape 4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55" name="Shape 455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Shape 45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Shape 45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59" name="Shape 45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62" name="Shape 4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Shape 470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Shape 47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73" name="Shape 47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Shape 47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77" name="Shape 47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80" name="Shape 48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485" name="Shape 48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490" name="Shape 49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497" name="Shape 49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07" name="Shape 50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Shape 51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11" name="Shape 51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15" name="Shape 51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21" name="Shape 52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24" name="Shape 52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32" name="Shape 53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39" name="Shape 5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42" name="Shape 5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Shape 55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51" name="Shape 55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60" name="Shape 56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63" name="Shape 56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70" name="Shape 57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78" name="Shape 57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82" name="Shape 58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Shape 58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589" name="Shape 58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593" name="Shape 59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597" name="Shape 59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03" name="Shape 60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Shape 63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31" name="Shape 63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55" name="Shape 65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70" name="Shape 67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Shape 673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74" name="Shape 67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81" name="Shape 68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690" name="Shape 69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694" name="Shape 69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Shape 69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00" name="Shape 70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08" name="Shape 70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15" name="Shape 715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Shape 72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25" name="Shape 72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37" name="Shape 7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43" name="Shape 74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51" name="Shape 7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54" name="Shape 75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57" name="Shape 75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Shape 75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67" name="Shape 767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FF004E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FF004E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68" name="Shape 768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004E"/>
                </a:solidFill>
              </a:rPr>
              <a:t>😉</a:t>
            </a:r>
            <a:endParaRPr sz="9600">
              <a:solidFill>
                <a:srgbClr val="FF004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Gestione Aeroporti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Previsioni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3403200" y="1512982"/>
            <a:ext cx="2337600" cy="2337600"/>
          </a:xfrm>
          <a:prstGeom prst="ellipse">
            <a:avLst/>
          </a:prstGeom>
          <a:solidFill>
            <a:srgbClr val="CC193E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it-IT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l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ussi</a:t>
            </a:r>
            <a:endParaRPr lang="en"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800" b="1" dirty="0" err="1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Passeggeri</a:t>
            </a:r>
            <a:endParaRPr sz="18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26956" y="1512982"/>
            <a:ext cx="2337600" cy="2337600"/>
          </a:xfrm>
          <a:prstGeom prst="ellipse">
            <a:avLst/>
          </a:prstGeom>
          <a:solidFill>
            <a:srgbClr val="83223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Flussi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Aeroportuali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6479444" y="1512982"/>
            <a:ext cx="2337600" cy="2337600"/>
          </a:xfrm>
          <a:prstGeom prst="ellipse">
            <a:avLst/>
          </a:prstGeom>
          <a:solidFill>
            <a:srgbClr val="FB4361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Gestione</a:t>
            </a:r>
            <a:b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Risorse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Rifornimento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lang="en" sz="1800" b="1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Carburante</a:t>
            </a:r>
            <a:r>
              <a:rPr lang="en" sz="1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,..</a:t>
            </a:r>
            <a:endParaRPr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87655481"/>
      </p:ext>
    </p:extLst>
  </p:cSld>
  <p:clrMapOvr>
    <a:masterClrMapping/>
  </p:clrMapOvr>
</p:sld>
</file>

<file path=ppt/theme/theme1.xml><?xml version="1.0" encoding="utf-8"?>
<a:theme xmlns:a="http://schemas.openxmlformats.org/drawingml/2006/main" name="Fidel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8799</TotalTime>
  <Words>1959</Words>
  <Application>Microsoft Macintosh PowerPoint</Application>
  <PresentationFormat>On-screen Show (16:9)</PresentationFormat>
  <Paragraphs>431</Paragraphs>
  <Slides>81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ＭＳ Ｐゴシック</vt:lpstr>
      <vt:lpstr>Arial</vt:lpstr>
      <vt:lpstr>Calibri</vt:lpstr>
      <vt:lpstr>Sapienza-RegularSC</vt:lpstr>
      <vt:lpstr>Titillium Web</vt:lpstr>
      <vt:lpstr>Fidele template</vt:lpstr>
      <vt:lpstr>PowerPoint Presentation</vt:lpstr>
      <vt:lpstr>Long Term Planning Johannesburg Airport</vt:lpstr>
      <vt:lpstr>Long Term Planning Johannesburg Airport</vt:lpstr>
      <vt:lpstr>1. Introduzione</vt:lpstr>
      <vt:lpstr>Data Analysis</vt:lpstr>
      <vt:lpstr>Data Analysis Esempi</vt:lpstr>
      <vt:lpstr>2. Project Work</vt:lpstr>
      <vt:lpstr>Long term plannig JNB</vt:lpstr>
      <vt:lpstr>Gestione Aeroporti Previsioni</vt:lpstr>
      <vt:lpstr>Obiettivo </vt:lpstr>
      <vt:lpstr>Fasi del Project Work</vt:lpstr>
      <vt:lpstr>3. Interpretazione DB</vt:lpstr>
      <vt:lpstr>Interpretazione DB Data Mining</vt:lpstr>
      <vt:lpstr>Interpretazione DB Difficoltà</vt:lpstr>
      <vt:lpstr>Interpretazione DB Difficoltà</vt:lpstr>
      <vt:lpstr>Inserire img</vt:lpstr>
      <vt:lpstr>3. Estrazione Serie Storiche</vt:lpstr>
      <vt:lpstr>Estrazione Serie Storiche Data Cleaning </vt:lpstr>
      <vt:lpstr>Estrazione Serie Storiche Data Cleaning </vt:lpstr>
      <vt:lpstr>Estrazione Serie Storiche Correlazioni Sito Ufficiale </vt:lpstr>
      <vt:lpstr>PowerPoint Presentation</vt:lpstr>
      <vt:lpstr>4. Analisi Serie Storiche</vt:lpstr>
      <vt:lpstr>Analisi Serie Storiche Procedura </vt:lpstr>
      <vt:lpstr>Analisi Serie Storiche Modelli di previsione </vt:lpstr>
      <vt:lpstr>PowerPoint Presentation</vt:lpstr>
      <vt:lpstr>PowerPoint Presentation</vt:lpstr>
      <vt:lpstr>PowerPoint Presentation</vt:lpstr>
      <vt:lpstr>Analisi Serie Storiche Risultati migliori </vt:lpstr>
      <vt:lpstr>PowerPoint Presentation</vt:lpstr>
      <vt:lpstr>PowerPoint Presentation</vt:lpstr>
      <vt:lpstr>PowerPoint Presentation</vt:lpstr>
      <vt:lpstr>5. Analisi DB (da rivedere titolo)</vt:lpstr>
      <vt:lpstr>Analisi DB Data mining </vt:lpstr>
      <vt:lpstr>Analisi DB Esempio </vt:lpstr>
      <vt:lpstr>Analisi DB Obiettivi </vt:lpstr>
      <vt:lpstr>PowerPoint Presentation</vt:lpstr>
      <vt:lpstr>5. Cluster Analysis</vt:lpstr>
      <vt:lpstr>Cluster Analysis </vt:lpstr>
      <vt:lpstr>Cluster Analysis Problematiche</vt:lpstr>
      <vt:lpstr>Cluster Analysis Snellire Dataset</vt:lpstr>
      <vt:lpstr>Cluster Analysis Soluzione Distribuita</vt:lpstr>
      <vt:lpstr>Cluster Analysis Valutazione dei cluster</vt:lpstr>
      <vt:lpstr>PowerPoint Presentation</vt:lpstr>
      <vt:lpstr>PowerPoint Presentation</vt:lpstr>
      <vt:lpstr>PowerPoint Presentation</vt:lpstr>
      <vt:lpstr>PowerPoint Presentation</vt:lpstr>
      <vt:lpstr>5. Analisi serie storiche da cluster</vt:lpstr>
      <vt:lpstr>Nuove serie storiche Clustering</vt:lpstr>
      <vt:lpstr>Analisi nuove Serie Storiche Procedura </vt:lpstr>
      <vt:lpstr>PowerPoint Presentation</vt:lpstr>
      <vt:lpstr>6. Confronto risultati</vt:lpstr>
      <vt:lpstr>7. Analytics Dashboard </vt:lpstr>
      <vt:lpstr>Grazie per l’attenzione!!!</vt:lpstr>
      <vt:lpstr>Instructions for use</vt:lpstr>
      <vt:lpstr>Hello!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</vt:lpstr>
      <vt:lpstr>Want big impact?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Term Planning Johannesburg Airport</dc:title>
  <cp:lastModifiedBy>Microsoft Office User</cp:lastModifiedBy>
  <cp:revision>68</cp:revision>
  <dcterms:modified xsi:type="dcterms:W3CDTF">2018-03-23T14:04:32Z</dcterms:modified>
</cp:coreProperties>
</file>